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75" r:id="rId9"/>
    <p:sldId id="265" r:id="rId10"/>
    <p:sldId id="272" r:id="rId11"/>
    <p:sldId id="266" r:id="rId12"/>
    <p:sldId id="267" r:id="rId13"/>
    <p:sldId id="268" r:id="rId14"/>
    <p:sldId id="269" r:id="rId15"/>
    <p:sldId id="273" r:id="rId16"/>
    <p:sldId id="27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du" initials="m" lastIdx="1" clrIdx="0">
    <p:extLst>
      <p:ext uri="{19B8F6BF-5375-455C-9EA6-DF929625EA0E}">
        <p15:presenceInfo xmlns:p15="http://schemas.microsoft.com/office/powerpoint/2012/main" userId="9b020c7a56611817" providerId="Windows Live"/>
      </p:ext>
    </p:extLst>
  </p:cmAuthor>
  <p:cmAuthor id="2" name="Veepin Bhowon" initials="VB" lastIdx="2" clrIdx="1">
    <p:extLst>
      <p:ext uri="{19B8F6BF-5375-455C-9EA6-DF929625EA0E}">
        <p15:presenceInfo xmlns:p15="http://schemas.microsoft.com/office/powerpoint/2012/main" userId="f9c1e0b8089868f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1CE843"/>
    <a:srgbClr val="99FFCC"/>
    <a:srgbClr val="0000FF"/>
    <a:srgbClr val="0E1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4409BC-23C8-4C96-8967-7DD5837696B6}" type="doc">
      <dgm:prSet loTypeId="urn:microsoft.com/office/officeart/2008/layout/VerticalCurvedList" loCatId="list" qsTypeId="urn:microsoft.com/office/officeart/2005/8/quickstyle/simple5" qsCatId="simple" csTypeId="urn:microsoft.com/office/officeart/2005/8/colors/accent4_3" csCatId="accent4" phldr="1"/>
      <dgm:spPr/>
      <dgm:t>
        <a:bodyPr/>
        <a:lstStyle/>
        <a:p>
          <a:endParaRPr lang="en-MU"/>
        </a:p>
      </dgm:t>
    </dgm:pt>
    <dgm:pt modelId="{C7030CEB-9BED-4E5F-9A7C-CAE28C60F49A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SMES – MAURITIAN LANDSCAPE</a:t>
          </a:r>
          <a:endParaRPr lang="en-MU" b="1" dirty="0">
            <a:solidFill>
              <a:schemeClr val="tx1"/>
            </a:solidFill>
          </a:endParaRPr>
        </a:p>
      </dgm:t>
    </dgm:pt>
    <dgm:pt modelId="{88269A40-EC22-4DAF-BCA1-1F4C8C6A0914}" type="parTrans" cxnId="{31421069-F57D-45A3-ABEA-BFA57120E410}">
      <dgm:prSet/>
      <dgm:spPr/>
      <dgm:t>
        <a:bodyPr/>
        <a:lstStyle/>
        <a:p>
          <a:endParaRPr lang="en-MU"/>
        </a:p>
      </dgm:t>
    </dgm:pt>
    <dgm:pt modelId="{11147F57-53C4-42F6-8A7F-9F36E5420A43}" type="sibTrans" cxnId="{31421069-F57D-45A3-ABEA-BFA57120E410}">
      <dgm:prSet/>
      <dgm:spPr/>
      <dgm:t>
        <a:bodyPr/>
        <a:lstStyle/>
        <a:p>
          <a:endParaRPr lang="en-MU"/>
        </a:p>
      </dgm:t>
    </dgm:pt>
    <dgm:pt modelId="{7EBC78D3-82B9-42DA-83A3-E85C386EF17E}">
      <dgm:prSet/>
      <dgm:spPr/>
      <dgm:t>
        <a:bodyPr/>
        <a:lstStyle/>
        <a:p>
          <a:pPr marL="0" lvl="0" indent="0" defTabSz="1155700">
            <a:spcBef>
              <a:spcPct val="0"/>
            </a:spcBef>
            <a:spcAft>
              <a:spcPct val="35000"/>
            </a:spcAft>
            <a:buNone/>
          </a:pPr>
          <a:r>
            <a:rPr lang="en-US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KEY CHALLENGES FOR MAURITIAN SMES </a:t>
          </a:r>
          <a:endParaRPr lang="en-MU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0D7A2CB3-87F6-48C0-B4DD-E655977F0BAA}" type="parTrans" cxnId="{462D7598-433E-4C43-8A50-F3E355D070E6}">
      <dgm:prSet/>
      <dgm:spPr/>
      <dgm:t>
        <a:bodyPr/>
        <a:lstStyle/>
        <a:p>
          <a:endParaRPr lang="en-MU"/>
        </a:p>
      </dgm:t>
    </dgm:pt>
    <dgm:pt modelId="{21C078FB-7BFE-4CAA-B889-977211B2A7A9}" type="sibTrans" cxnId="{462D7598-433E-4C43-8A50-F3E355D070E6}">
      <dgm:prSet/>
      <dgm:spPr/>
      <dgm:t>
        <a:bodyPr/>
        <a:lstStyle/>
        <a:p>
          <a:endParaRPr lang="en-MU"/>
        </a:p>
      </dgm:t>
    </dgm:pt>
    <dgm:pt modelId="{432D4721-0E5F-4F5B-A8B6-A227E4D75901}">
      <dgm:prSet/>
      <dgm:spPr/>
      <dgm:t>
        <a:bodyPr/>
        <a:lstStyle/>
        <a:p>
          <a:pPr marL="0" lvl="0" indent="0" defTabSz="1155700">
            <a:spcBef>
              <a:spcPct val="0"/>
            </a:spcBef>
            <a:spcAft>
              <a:spcPct val="35000"/>
            </a:spcAft>
            <a:buNone/>
          </a:pPr>
          <a:r>
            <a:rPr lang="en-US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TRADECOM PROJECT ON EXPORT COMPETITIVENESS</a:t>
          </a:r>
          <a:endParaRPr lang="en-MU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7916D751-E79E-4131-B91C-02E182E75BE6}" type="parTrans" cxnId="{48F905B7-3D54-440A-880B-E1EF8D1C456B}">
      <dgm:prSet/>
      <dgm:spPr/>
      <dgm:t>
        <a:bodyPr/>
        <a:lstStyle/>
        <a:p>
          <a:endParaRPr lang="en-MU"/>
        </a:p>
      </dgm:t>
    </dgm:pt>
    <dgm:pt modelId="{C642BBEC-FCB7-4A72-A739-D3DDC338ED8D}" type="sibTrans" cxnId="{48F905B7-3D54-440A-880B-E1EF8D1C456B}">
      <dgm:prSet/>
      <dgm:spPr/>
      <dgm:t>
        <a:bodyPr/>
        <a:lstStyle/>
        <a:p>
          <a:endParaRPr lang="en-MU"/>
        </a:p>
      </dgm:t>
    </dgm:pt>
    <dgm:pt modelId="{031595F6-5020-478E-9892-FEB196FC2C6C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GAPS AND CONTRAINST</a:t>
          </a:r>
          <a:endParaRPr lang="en-MU" b="1" dirty="0">
            <a:solidFill>
              <a:schemeClr val="tx1"/>
            </a:solidFill>
          </a:endParaRPr>
        </a:p>
      </dgm:t>
    </dgm:pt>
    <dgm:pt modelId="{7A54A7DD-48BB-4FC1-BEA6-96E65596DB3D}" type="parTrans" cxnId="{767B4466-355B-4DF7-B59E-E7E0FBEA7D1D}">
      <dgm:prSet/>
      <dgm:spPr/>
      <dgm:t>
        <a:bodyPr/>
        <a:lstStyle/>
        <a:p>
          <a:endParaRPr lang="en-MU"/>
        </a:p>
      </dgm:t>
    </dgm:pt>
    <dgm:pt modelId="{6DE7BD4E-25FC-4CDB-8DBA-BFF9CD7B514C}" type="sibTrans" cxnId="{767B4466-355B-4DF7-B59E-E7E0FBEA7D1D}">
      <dgm:prSet/>
      <dgm:spPr/>
      <dgm:t>
        <a:bodyPr/>
        <a:lstStyle/>
        <a:p>
          <a:endParaRPr lang="en-MU"/>
        </a:p>
      </dgm:t>
    </dgm:pt>
    <dgm:pt modelId="{7491F6B5-B568-4BE1-AEFE-8B2A51E534E0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WAY FORWARD</a:t>
          </a:r>
          <a:endParaRPr lang="en-MU" b="1" dirty="0">
            <a:solidFill>
              <a:schemeClr val="tx1"/>
            </a:solidFill>
          </a:endParaRPr>
        </a:p>
      </dgm:t>
    </dgm:pt>
    <dgm:pt modelId="{F13E3F05-CD75-4D77-B87E-1B1BB498E5A4}" type="parTrans" cxnId="{1055EC8C-8C0E-47BB-85AE-6A1502C77B53}">
      <dgm:prSet/>
      <dgm:spPr/>
      <dgm:t>
        <a:bodyPr/>
        <a:lstStyle/>
        <a:p>
          <a:endParaRPr lang="en-MU"/>
        </a:p>
      </dgm:t>
    </dgm:pt>
    <dgm:pt modelId="{EE5CFC4C-6984-49CC-B882-37D96D0319D2}" type="sibTrans" cxnId="{1055EC8C-8C0E-47BB-85AE-6A1502C77B53}">
      <dgm:prSet/>
      <dgm:spPr/>
      <dgm:t>
        <a:bodyPr/>
        <a:lstStyle/>
        <a:p>
          <a:endParaRPr lang="en-MU"/>
        </a:p>
      </dgm:t>
    </dgm:pt>
    <dgm:pt modelId="{8251991A-8C30-4F72-A0DD-68A608BD65FC}" type="pres">
      <dgm:prSet presAssocID="{9F4409BC-23C8-4C96-8967-7DD5837696B6}" presName="Name0" presStyleCnt="0">
        <dgm:presLayoutVars>
          <dgm:chMax val="7"/>
          <dgm:chPref val="7"/>
          <dgm:dir/>
        </dgm:presLayoutVars>
      </dgm:prSet>
      <dgm:spPr/>
    </dgm:pt>
    <dgm:pt modelId="{F5F4A04F-2275-46CD-A81E-789230446D39}" type="pres">
      <dgm:prSet presAssocID="{9F4409BC-23C8-4C96-8967-7DD5837696B6}" presName="Name1" presStyleCnt="0"/>
      <dgm:spPr/>
    </dgm:pt>
    <dgm:pt modelId="{1D39CFE0-A224-48A1-81A6-6DAF5D9CBB9E}" type="pres">
      <dgm:prSet presAssocID="{9F4409BC-23C8-4C96-8967-7DD5837696B6}" presName="cycle" presStyleCnt="0"/>
      <dgm:spPr/>
    </dgm:pt>
    <dgm:pt modelId="{ED49BB86-A1ED-4772-9D24-CB4A38E830D1}" type="pres">
      <dgm:prSet presAssocID="{9F4409BC-23C8-4C96-8967-7DD5837696B6}" presName="srcNode" presStyleLbl="node1" presStyleIdx="0" presStyleCnt="5"/>
      <dgm:spPr/>
    </dgm:pt>
    <dgm:pt modelId="{EC32AFF4-5474-409A-98AC-3B63D8756B66}" type="pres">
      <dgm:prSet presAssocID="{9F4409BC-23C8-4C96-8967-7DD5837696B6}" presName="conn" presStyleLbl="parChTrans1D2" presStyleIdx="0" presStyleCnt="1"/>
      <dgm:spPr/>
    </dgm:pt>
    <dgm:pt modelId="{B8D3F5CA-847F-4570-92B5-3225CB24A778}" type="pres">
      <dgm:prSet presAssocID="{9F4409BC-23C8-4C96-8967-7DD5837696B6}" presName="extraNode" presStyleLbl="node1" presStyleIdx="0" presStyleCnt="5"/>
      <dgm:spPr/>
    </dgm:pt>
    <dgm:pt modelId="{E7F2E29E-54DF-4F5E-BA4A-6E01D71D0408}" type="pres">
      <dgm:prSet presAssocID="{9F4409BC-23C8-4C96-8967-7DD5837696B6}" presName="dstNode" presStyleLbl="node1" presStyleIdx="0" presStyleCnt="5"/>
      <dgm:spPr/>
    </dgm:pt>
    <dgm:pt modelId="{83679243-E739-460C-89F2-D19F38FA9242}" type="pres">
      <dgm:prSet presAssocID="{C7030CEB-9BED-4E5F-9A7C-CAE28C60F49A}" presName="text_1" presStyleLbl="node1" presStyleIdx="0" presStyleCnt="5">
        <dgm:presLayoutVars>
          <dgm:bulletEnabled val="1"/>
        </dgm:presLayoutVars>
      </dgm:prSet>
      <dgm:spPr/>
    </dgm:pt>
    <dgm:pt modelId="{B4C9B719-9784-4FA6-B782-43C47471D6BC}" type="pres">
      <dgm:prSet presAssocID="{C7030CEB-9BED-4E5F-9A7C-CAE28C60F49A}" presName="accent_1" presStyleCnt="0"/>
      <dgm:spPr/>
    </dgm:pt>
    <dgm:pt modelId="{7C4171DC-E659-4FE7-A932-EE3110D440A2}" type="pres">
      <dgm:prSet presAssocID="{C7030CEB-9BED-4E5F-9A7C-CAE28C60F49A}" presName="accentRepeatNode" presStyleLbl="solidFgAcc1" presStyleIdx="0" presStyleCnt="5"/>
      <dgm:spPr/>
    </dgm:pt>
    <dgm:pt modelId="{B34EE239-5684-4849-AC79-882D2BF0F91F}" type="pres">
      <dgm:prSet presAssocID="{7EBC78D3-82B9-42DA-83A3-E85C386EF17E}" presName="text_2" presStyleLbl="node1" presStyleIdx="1" presStyleCnt="5">
        <dgm:presLayoutVars>
          <dgm:bulletEnabled val="1"/>
        </dgm:presLayoutVars>
      </dgm:prSet>
      <dgm:spPr/>
    </dgm:pt>
    <dgm:pt modelId="{2C648654-361B-4EE0-85D8-850B7BFCE5DA}" type="pres">
      <dgm:prSet presAssocID="{7EBC78D3-82B9-42DA-83A3-E85C386EF17E}" presName="accent_2" presStyleCnt="0"/>
      <dgm:spPr/>
    </dgm:pt>
    <dgm:pt modelId="{958DFE59-CBE6-4636-B52A-DF8832CB1326}" type="pres">
      <dgm:prSet presAssocID="{7EBC78D3-82B9-42DA-83A3-E85C386EF17E}" presName="accentRepeatNode" presStyleLbl="solidFgAcc1" presStyleIdx="1" presStyleCnt="5"/>
      <dgm:spPr/>
    </dgm:pt>
    <dgm:pt modelId="{4338D86A-B9E8-482F-85A7-F63F1C0B0795}" type="pres">
      <dgm:prSet presAssocID="{432D4721-0E5F-4F5B-A8B6-A227E4D75901}" presName="text_3" presStyleLbl="node1" presStyleIdx="2" presStyleCnt="5">
        <dgm:presLayoutVars>
          <dgm:bulletEnabled val="1"/>
        </dgm:presLayoutVars>
      </dgm:prSet>
      <dgm:spPr/>
    </dgm:pt>
    <dgm:pt modelId="{8B21CEA2-F44B-4D11-8AB9-09EBC4F9C232}" type="pres">
      <dgm:prSet presAssocID="{432D4721-0E5F-4F5B-A8B6-A227E4D75901}" presName="accent_3" presStyleCnt="0"/>
      <dgm:spPr/>
    </dgm:pt>
    <dgm:pt modelId="{764971EB-3814-4547-95FE-BB0CC26396B5}" type="pres">
      <dgm:prSet presAssocID="{432D4721-0E5F-4F5B-A8B6-A227E4D75901}" presName="accentRepeatNode" presStyleLbl="solidFgAcc1" presStyleIdx="2" presStyleCnt="5"/>
      <dgm:spPr/>
    </dgm:pt>
    <dgm:pt modelId="{415E8FDB-2369-4EE1-ADC6-09E9CCCA5A49}" type="pres">
      <dgm:prSet presAssocID="{031595F6-5020-478E-9892-FEB196FC2C6C}" presName="text_4" presStyleLbl="node1" presStyleIdx="3" presStyleCnt="5">
        <dgm:presLayoutVars>
          <dgm:bulletEnabled val="1"/>
        </dgm:presLayoutVars>
      </dgm:prSet>
      <dgm:spPr/>
    </dgm:pt>
    <dgm:pt modelId="{D8818510-93C6-450E-809B-7FE2352679A5}" type="pres">
      <dgm:prSet presAssocID="{031595F6-5020-478E-9892-FEB196FC2C6C}" presName="accent_4" presStyleCnt="0"/>
      <dgm:spPr/>
    </dgm:pt>
    <dgm:pt modelId="{DA32F235-0F0B-46C4-ACD2-D87069F9EE29}" type="pres">
      <dgm:prSet presAssocID="{031595F6-5020-478E-9892-FEB196FC2C6C}" presName="accentRepeatNode" presStyleLbl="solidFgAcc1" presStyleIdx="3" presStyleCnt="5"/>
      <dgm:spPr/>
    </dgm:pt>
    <dgm:pt modelId="{B901E13A-2774-4017-9D51-381675F18614}" type="pres">
      <dgm:prSet presAssocID="{7491F6B5-B568-4BE1-AEFE-8B2A51E534E0}" presName="text_5" presStyleLbl="node1" presStyleIdx="4" presStyleCnt="5">
        <dgm:presLayoutVars>
          <dgm:bulletEnabled val="1"/>
        </dgm:presLayoutVars>
      </dgm:prSet>
      <dgm:spPr/>
    </dgm:pt>
    <dgm:pt modelId="{E0A60E05-4E5E-4D30-BAB8-6455CF402F2C}" type="pres">
      <dgm:prSet presAssocID="{7491F6B5-B568-4BE1-AEFE-8B2A51E534E0}" presName="accent_5" presStyleCnt="0"/>
      <dgm:spPr/>
    </dgm:pt>
    <dgm:pt modelId="{BC2A6BE2-3174-45DE-A02D-432083C26D3D}" type="pres">
      <dgm:prSet presAssocID="{7491F6B5-B568-4BE1-AEFE-8B2A51E534E0}" presName="accentRepeatNode" presStyleLbl="solidFgAcc1" presStyleIdx="4" presStyleCnt="5"/>
      <dgm:spPr/>
    </dgm:pt>
  </dgm:ptLst>
  <dgm:cxnLst>
    <dgm:cxn modelId="{E90F8132-4D41-4EEA-ABD3-3BE2020285C8}" type="presOf" srcId="{432D4721-0E5F-4F5B-A8B6-A227E4D75901}" destId="{4338D86A-B9E8-482F-85A7-F63F1C0B0795}" srcOrd="0" destOrd="0" presId="urn:microsoft.com/office/officeart/2008/layout/VerticalCurvedList"/>
    <dgm:cxn modelId="{767B4466-355B-4DF7-B59E-E7E0FBEA7D1D}" srcId="{9F4409BC-23C8-4C96-8967-7DD5837696B6}" destId="{031595F6-5020-478E-9892-FEB196FC2C6C}" srcOrd="3" destOrd="0" parTransId="{7A54A7DD-48BB-4FC1-BEA6-96E65596DB3D}" sibTransId="{6DE7BD4E-25FC-4CDB-8DBA-BFF9CD7B514C}"/>
    <dgm:cxn modelId="{31421069-F57D-45A3-ABEA-BFA57120E410}" srcId="{9F4409BC-23C8-4C96-8967-7DD5837696B6}" destId="{C7030CEB-9BED-4E5F-9A7C-CAE28C60F49A}" srcOrd="0" destOrd="0" parTransId="{88269A40-EC22-4DAF-BCA1-1F4C8C6A0914}" sibTransId="{11147F57-53C4-42F6-8A7F-9F36E5420A43}"/>
    <dgm:cxn modelId="{4501C24A-1CEA-4F55-BBB1-09A0AACAD817}" type="presOf" srcId="{031595F6-5020-478E-9892-FEB196FC2C6C}" destId="{415E8FDB-2369-4EE1-ADC6-09E9CCCA5A49}" srcOrd="0" destOrd="0" presId="urn:microsoft.com/office/officeart/2008/layout/VerticalCurvedList"/>
    <dgm:cxn modelId="{506A4879-6955-4FD4-B7CC-78459B30E158}" type="presOf" srcId="{11147F57-53C4-42F6-8A7F-9F36E5420A43}" destId="{EC32AFF4-5474-409A-98AC-3B63D8756B66}" srcOrd="0" destOrd="0" presId="urn:microsoft.com/office/officeart/2008/layout/VerticalCurvedList"/>
    <dgm:cxn modelId="{1055EC8C-8C0E-47BB-85AE-6A1502C77B53}" srcId="{9F4409BC-23C8-4C96-8967-7DD5837696B6}" destId="{7491F6B5-B568-4BE1-AEFE-8B2A51E534E0}" srcOrd="4" destOrd="0" parTransId="{F13E3F05-CD75-4D77-B87E-1B1BB498E5A4}" sibTransId="{EE5CFC4C-6984-49CC-B882-37D96D0319D2}"/>
    <dgm:cxn modelId="{9E10698D-7370-4674-83B5-96C6B02B48A0}" type="presOf" srcId="{C7030CEB-9BED-4E5F-9A7C-CAE28C60F49A}" destId="{83679243-E739-460C-89F2-D19F38FA9242}" srcOrd="0" destOrd="0" presId="urn:microsoft.com/office/officeart/2008/layout/VerticalCurvedList"/>
    <dgm:cxn modelId="{04E0BD95-F2D0-4487-BB99-FD0E3F2024E2}" type="presOf" srcId="{7EBC78D3-82B9-42DA-83A3-E85C386EF17E}" destId="{B34EE239-5684-4849-AC79-882D2BF0F91F}" srcOrd="0" destOrd="0" presId="urn:microsoft.com/office/officeart/2008/layout/VerticalCurvedList"/>
    <dgm:cxn modelId="{462D7598-433E-4C43-8A50-F3E355D070E6}" srcId="{9F4409BC-23C8-4C96-8967-7DD5837696B6}" destId="{7EBC78D3-82B9-42DA-83A3-E85C386EF17E}" srcOrd="1" destOrd="0" parTransId="{0D7A2CB3-87F6-48C0-B4DD-E655977F0BAA}" sibTransId="{21C078FB-7BFE-4CAA-B889-977211B2A7A9}"/>
    <dgm:cxn modelId="{48F905B7-3D54-440A-880B-E1EF8D1C456B}" srcId="{9F4409BC-23C8-4C96-8967-7DD5837696B6}" destId="{432D4721-0E5F-4F5B-A8B6-A227E4D75901}" srcOrd="2" destOrd="0" parTransId="{7916D751-E79E-4131-B91C-02E182E75BE6}" sibTransId="{C642BBEC-FCB7-4A72-A739-D3DDC338ED8D}"/>
    <dgm:cxn modelId="{465260BE-588B-4A30-B04C-6311DB3033F8}" type="presOf" srcId="{9F4409BC-23C8-4C96-8967-7DD5837696B6}" destId="{8251991A-8C30-4F72-A0DD-68A608BD65FC}" srcOrd="0" destOrd="0" presId="urn:microsoft.com/office/officeart/2008/layout/VerticalCurvedList"/>
    <dgm:cxn modelId="{DBF582E4-46E6-4405-8F68-331BCA6176FF}" type="presOf" srcId="{7491F6B5-B568-4BE1-AEFE-8B2A51E534E0}" destId="{B901E13A-2774-4017-9D51-381675F18614}" srcOrd="0" destOrd="0" presId="urn:microsoft.com/office/officeart/2008/layout/VerticalCurvedList"/>
    <dgm:cxn modelId="{3C75FC2D-3FE8-433A-9714-38380B209627}" type="presParOf" srcId="{8251991A-8C30-4F72-A0DD-68A608BD65FC}" destId="{F5F4A04F-2275-46CD-A81E-789230446D39}" srcOrd="0" destOrd="0" presId="urn:microsoft.com/office/officeart/2008/layout/VerticalCurvedList"/>
    <dgm:cxn modelId="{C491CB99-8B20-4542-A8C3-25B602E7E517}" type="presParOf" srcId="{F5F4A04F-2275-46CD-A81E-789230446D39}" destId="{1D39CFE0-A224-48A1-81A6-6DAF5D9CBB9E}" srcOrd="0" destOrd="0" presId="urn:microsoft.com/office/officeart/2008/layout/VerticalCurvedList"/>
    <dgm:cxn modelId="{7E1B38F8-F5B7-444D-A5A1-9668A54E26D2}" type="presParOf" srcId="{1D39CFE0-A224-48A1-81A6-6DAF5D9CBB9E}" destId="{ED49BB86-A1ED-4772-9D24-CB4A38E830D1}" srcOrd="0" destOrd="0" presId="urn:microsoft.com/office/officeart/2008/layout/VerticalCurvedList"/>
    <dgm:cxn modelId="{549B8CD6-7BB3-4F32-9BB1-A207F15AEDBF}" type="presParOf" srcId="{1D39CFE0-A224-48A1-81A6-6DAF5D9CBB9E}" destId="{EC32AFF4-5474-409A-98AC-3B63D8756B66}" srcOrd="1" destOrd="0" presId="urn:microsoft.com/office/officeart/2008/layout/VerticalCurvedList"/>
    <dgm:cxn modelId="{584B3978-DB8F-476F-9406-4EEE90645BF8}" type="presParOf" srcId="{1D39CFE0-A224-48A1-81A6-6DAF5D9CBB9E}" destId="{B8D3F5CA-847F-4570-92B5-3225CB24A778}" srcOrd="2" destOrd="0" presId="urn:microsoft.com/office/officeart/2008/layout/VerticalCurvedList"/>
    <dgm:cxn modelId="{63EA9FCA-CB04-47F8-9465-BDD72238BC7D}" type="presParOf" srcId="{1D39CFE0-A224-48A1-81A6-6DAF5D9CBB9E}" destId="{E7F2E29E-54DF-4F5E-BA4A-6E01D71D0408}" srcOrd="3" destOrd="0" presId="urn:microsoft.com/office/officeart/2008/layout/VerticalCurvedList"/>
    <dgm:cxn modelId="{AED1FA48-9F61-4652-8ECC-727EE3330CB7}" type="presParOf" srcId="{F5F4A04F-2275-46CD-A81E-789230446D39}" destId="{83679243-E739-460C-89F2-D19F38FA9242}" srcOrd="1" destOrd="0" presId="urn:microsoft.com/office/officeart/2008/layout/VerticalCurvedList"/>
    <dgm:cxn modelId="{5F4E5E5E-D12B-4C32-9909-E6649D1472BE}" type="presParOf" srcId="{F5F4A04F-2275-46CD-A81E-789230446D39}" destId="{B4C9B719-9784-4FA6-B782-43C47471D6BC}" srcOrd="2" destOrd="0" presId="urn:microsoft.com/office/officeart/2008/layout/VerticalCurvedList"/>
    <dgm:cxn modelId="{88A488C8-5FD8-4CBD-A91B-F75E33CBF9B0}" type="presParOf" srcId="{B4C9B719-9784-4FA6-B782-43C47471D6BC}" destId="{7C4171DC-E659-4FE7-A932-EE3110D440A2}" srcOrd="0" destOrd="0" presId="urn:microsoft.com/office/officeart/2008/layout/VerticalCurvedList"/>
    <dgm:cxn modelId="{00B0C00D-B879-4A6C-94C8-DB7B3E8A96AC}" type="presParOf" srcId="{F5F4A04F-2275-46CD-A81E-789230446D39}" destId="{B34EE239-5684-4849-AC79-882D2BF0F91F}" srcOrd="3" destOrd="0" presId="urn:microsoft.com/office/officeart/2008/layout/VerticalCurvedList"/>
    <dgm:cxn modelId="{396258F0-B1A1-4062-8057-76B153636E10}" type="presParOf" srcId="{F5F4A04F-2275-46CD-A81E-789230446D39}" destId="{2C648654-361B-4EE0-85D8-850B7BFCE5DA}" srcOrd="4" destOrd="0" presId="urn:microsoft.com/office/officeart/2008/layout/VerticalCurvedList"/>
    <dgm:cxn modelId="{D0091E78-92B6-467C-99A0-C46F31060AF1}" type="presParOf" srcId="{2C648654-361B-4EE0-85D8-850B7BFCE5DA}" destId="{958DFE59-CBE6-4636-B52A-DF8832CB1326}" srcOrd="0" destOrd="0" presId="urn:microsoft.com/office/officeart/2008/layout/VerticalCurvedList"/>
    <dgm:cxn modelId="{62CF5F3C-BE1C-4EC1-81D5-4A6178C9A43D}" type="presParOf" srcId="{F5F4A04F-2275-46CD-A81E-789230446D39}" destId="{4338D86A-B9E8-482F-85A7-F63F1C0B0795}" srcOrd="5" destOrd="0" presId="urn:microsoft.com/office/officeart/2008/layout/VerticalCurvedList"/>
    <dgm:cxn modelId="{96FE64B2-C927-4764-BE02-802294E65705}" type="presParOf" srcId="{F5F4A04F-2275-46CD-A81E-789230446D39}" destId="{8B21CEA2-F44B-4D11-8AB9-09EBC4F9C232}" srcOrd="6" destOrd="0" presId="urn:microsoft.com/office/officeart/2008/layout/VerticalCurvedList"/>
    <dgm:cxn modelId="{F30A6494-3F39-4C66-ABE2-1DFE0536CE01}" type="presParOf" srcId="{8B21CEA2-F44B-4D11-8AB9-09EBC4F9C232}" destId="{764971EB-3814-4547-95FE-BB0CC26396B5}" srcOrd="0" destOrd="0" presId="urn:microsoft.com/office/officeart/2008/layout/VerticalCurvedList"/>
    <dgm:cxn modelId="{A69B1888-2D4B-4B1B-BDA9-699E074ED5EC}" type="presParOf" srcId="{F5F4A04F-2275-46CD-A81E-789230446D39}" destId="{415E8FDB-2369-4EE1-ADC6-09E9CCCA5A49}" srcOrd="7" destOrd="0" presId="urn:microsoft.com/office/officeart/2008/layout/VerticalCurvedList"/>
    <dgm:cxn modelId="{73BE030C-A04D-4B10-A381-8754F82ACD30}" type="presParOf" srcId="{F5F4A04F-2275-46CD-A81E-789230446D39}" destId="{D8818510-93C6-450E-809B-7FE2352679A5}" srcOrd="8" destOrd="0" presId="urn:microsoft.com/office/officeart/2008/layout/VerticalCurvedList"/>
    <dgm:cxn modelId="{CB8CD96B-8015-4831-AB91-977226470A4C}" type="presParOf" srcId="{D8818510-93C6-450E-809B-7FE2352679A5}" destId="{DA32F235-0F0B-46C4-ACD2-D87069F9EE29}" srcOrd="0" destOrd="0" presId="urn:microsoft.com/office/officeart/2008/layout/VerticalCurvedList"/>
    <dgm:cxn modelId="{152C931E-6313-434E-A902-91B57237380C}" type="presParOf" srcId="{F5F4A04F-2275-46CD-A81E-789230446D39}" destId="{B901E13A-2774-4017-9D51-381675F18614}" srcOrd="9" destOrd="0" presId="urn:microsoft.com/office/officeart/2008/layout/VerticalCurvedList"/>
    <dgm:cxn modelId="{2EAB991B-50F1-4704-8800-1B1FB9006D0B}" type="presParOf" srcId="{F5F4A04F-2275-46CD-A81E-789230446D39}" destId="{E0A60E05-4E5E-4D30-BAB8-6455CF402F2C}" srcOrd="10" destOrd="0" presId="urn:microsoft.com/office/officeart/2008/layout/VerticalCurvedList"/>
    <dgm:cxn modelId="{0E8D2F73-0476-4C27-81AC-3BCE6BAD1939}" type="presParOf" srcId="{E0A60E05-4E5E-4D30-BAB8-6455CF402F2C}" destId="{BC2A6BE2-3174-45DE-A02D-432083C26D3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B4B99E9-B333-471F-A8F0-151EB481266C}" type="doc">
      <dgm:prSet loTypeId="urn:microsoft.com/office/officeart/2005/8/layout/default" loCatId="list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5955BC51-75FA-4D76-A27F-AA086DF9F2D2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Assistance end in March 2018</a:t>
          </a:r>
        </a:p>
      </dgm:t>
    </dgm:pt>
    <dgm:pt modelId="{9C19964C-AFE8-4F91-9B97-23057A517AE7}" type="parTrans" cxnId="{AF3C12FB-0D61-4D7B-A97F-E1D242D15BD3}">
      <dgm:prSet/>
      <dgm:spPr/>
      <dgm:t>
        <a:bodyPr/>
        <a:lstStyle/>
        <a:p>
          <a:endParaRPr lang="en-US"/>
        </a:p>
      </dgm:t>
    </dgm:pt>
    <dgm:pt modelId="{5EFAA9BC-FA9A-41FA-AD6C-4CCBC3E3DE40}" type="sibTrans" cxnId="{AF3C12FB-0D61-4D7B-A97F-E1D242D15BD3}">
      <dgm:prSet/>
      <dgm:spPr/>
      <dgm:t>
        <a:bodyPr/>
        <a:lstStyle/>
        <a:p>
          <a:endParaRPr lang="en-US"/>
        </a:p>
      </dgm:t>
    </dgm:pt>
    <dgm:pt modelId="{8BE28448-21B5-4028-A895-B700BCCE392D}">
      <dgm:prSet/>
      <dgm:spPr>
        <a:solidFill>
          <a:schemeClr val="accent3">
            <a:lumMod val="40000"/>
            <a:lumOff val="60000"/>
          </a:schemeClr>
        </a:solidFill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SME Mauritius along with Business Mauritius (Representing the private sector) and Association of Mauritian Manufacturers are working together to ensure the sustainability of the project.</a:t>
          </a:r>
        </a:p>
      </dgm:t>
    </dgm:pt>
    <dgm:pt modelId="{4EE30207-0758-4FFA-BDF1-FCF8387320AB}" type="parTrans" cxnId="{30972EE7-A9D6-4584-A2A6-946A01C32FC2}">
      <dgm:prSet/>
      <dgm:spPr/>
      <dgm:t>
        <a:bodyPr/>
        <a:lstStyle/>
        <a:p>
          <a:endParaRPr lang="en-US"/>
        </a:p>
      </dgm:t>
    </dgm:pt>
    <dgm:pt modelId="{DE220591-B671-4F9F-B777-4BD94550F208}" type="sibTrans" cxnId="{30972EE7-A9D6-4584-A2A6-946A01C32FC2}">
      <dgm:prSet/>
      <dgm:spPr/>
      <dgm:t>
        <a:bodyPr/>
        <a:lstStyle/>
        <a:p>
          <a:endParaRPr lang="en-US"/>
        </a:p>
      </dgm:t>
    </dgm:pt>
    <dgm:pt modelId="{1887085B-4630-4F3B-BBEE-FCEF59662428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The Consultants have, in this respect, been working together with the </a:t>
          </a:r>
          <a:r>
            <a:rPr lang="en-US" dirty="0" err="1">
              <a:solidFill>
                <a:schemeClr val="tx1"/>
              </a:solidFill>
            </a:rPr>
            <a:t>organisations</a:t>
          </a:r>
          <a:r>
            <a:rPr lang="en-US" dirty="0">
              <a:solidFill>
                <a:schemeClr val="tx1"/>
              </a:solidFill>
            </a:rPr>
            <a:t> to ensure a transfer of expertise and knowledge</a:t>
          </a:r>
        </a:p>
      </dgm:t>
    </dgm:pt>
    <dgm:pt modelId="{3DF1016F-9EAF-48AE-840A-8FF415D99C45}" type="parTrans" cxnId="{9C6438CF-633C-465A-8A6C-00C1E8FE05EE}">
      <dgm:prSet/>
      <dgm:spPr/>
      <dgm:t>
        <a:bodyPr/>
        <a:lstStyle/>
        <a:p>
          <a:endParaRPr lang="en-US"/>
        </a:p>
      </dgm:t>
    </dgm:pt>
    <dgm:pt modelId="{2C6BB00D-09EA-45CB-A54F-AFB00C92F25C}" type="sibTrans" cxnId="{9C6438CF-633C-465A-8A6C-00C1E8FE05EE}">
      <dgm:prSet/>
      <dgm:spPr/>
      <dgm:t>
        <a:bodyPr/>
        <a:lstStyle/>
        <a:p>
          <a:endParaRPr lang="en-US"/>
        </a:p>
      </dgm:t>
    </dgm:pt>
    <dgm:pt modelId="{298E80DA-CF84-47F6-BD67-18655A518611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Other SMEs will also be able to benefit from such an approach. </a:t>
          </a:r>
        </a:p>
      </dgm:t>
    </dgm:pt>
    <dgm:pt modelId="{6AF38852-5A75-4824-AFAA-E8638D9991A8}" type="parTrans" cxnId="{B633BAE5-79D5-4546-90C1-F1B6FE7BD18F}">
      <dgm:prSet/>
      <dgm:spPr/>
      <dgm:t>
        <a:bodyPr/>
        <a:lstStyle/>
        <a:p>
          <a:endParaRPr lang="en-US"/>
        </a:p>
      </dgm:t>
    </dgm:pt>
    <dgm:pt modelId="{6656524F-5A2C-4F48-8374-92F5444A8987}" type="sibTrans" cxnId="{B633BAE5-79D5-4546-90C1-F1B6FE7BD18F}">
      <dgm:prSet/>
      <dgm:spPr/>
      <dgm:t>
        <a:bodyPr/>
        <a:lstStyle/>
        <a:p>
          <a:endParaRPr lang="en-US"/>
        </a:p>
      </dgm:t>
    </dgm:pt>
    <dgm:pt modelId="{E6A538C4-407F-486D-BBE5-A37FF7C16BBE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An MOU is in the process of being signed between the above institutions backed by a concept note on the modus operandi of the project’s next phase</a:t>
          </a:r>
        </a:p>
      </dgm:t>
    </dgm:pt>
    <dgm:pt modelId="{5FED2D96-0512-4179-BD4D-A8F9F2B86376}" type="parTrans" cxnId="{5042FA66-B0AC-4B9D-A5F6-45C1D912FC61}">
      <dgm:prSet/>
      <dgm:spPr/>
      <dgm:t>
        <a:bodyPr/>
        <a:lstStyle/>
        <a:p>
          <a:endParaRPr lang="en-MU"/>
        </a:p>
      </dgm:t>
    </dgm:pt>
    <dgm:pt modelId="{CEE2E6D9-2F5E-4F94-964D-203372466661}" type="sibTrans" cxnId="{5042FA66-B0AC-4B9D-A5F6-45C1D912FC61}">
      <dgm:prSet/>
      <dgm:spPr/>
      <dgm:t>
        <a:bodyPr/>
        <a:lstStyle/>
        <a:p>
          <a:endParaRPr lang="en-MU"/>
        </a:p>
      </dgm:t>
    </dgm:pt>
    <dgm:pt modelId="{C76E6B07-4E3D-41D5-A93F-639D5F3846C7}" type="pres">
      <dgm:prSet presAssocID="{4B4B99E9-B333-471F-A8F0-151EB481266C}" presName="diagram" presStyleCnt="0">
        <dgm:presLayoutVars>
          <dgm:dir/>
          <dgm:resizeHandles val="exact"/>
        </dgm:presLayoutVars>
      </dgm:prSet>
      <dgm:spPr/>
    </dgm:pt>
    <dgm:pt modelId="{2302CF79-A1A0-4D23-8D18-2B5AA44E0985}" type="pres">
      <dgm:prSet presAssocID="{5955BC51-75FA-4D76-A27F-AA086DF9F2D2}" presName="node" presStyleLbl="node1" presStyleIdx="0" presStyleCnt="5">
        <dgm:presLayoutVars>
          <dgm:bulletEnabled val="1"/>
        </dgm:presLayoutVars>
      </dgm:prSet>
      <dgm:spPr/>
    </dgm:pt>
    <dgm:pt modelId="{1C497C2E-CEC0-4D07-8F8D-D4FE3F81AD79}" type="pres">
      <dgm:prSet presAssocID="{5EFAA9BC-FA9A-41FA-AD6C-4CCBC3E3DE40}" presName="sibTrans" presStyleCnt="0"/>
      <dgm:spPr/>
    </dgm:pt>
    <dgm:pt modelId="{743AF3AE-2E0E-4096-B0B5-78BD2A9C17FC}" type="pres">
      <dgm:prSet presAssocID="{8BE28448-21B5-4028-A895-B700BCCE392D}" presName="node" presStyleLbl="node1" presStyleIdx="1" presStyleCnt="5">
        <dgm:presLayoutVars>
          <dgm:bulletEnabled val="1"/>
        </dgm:presLayoutVars>
      </dgm:prSet>
      <dgm:spPr/>
    </dgm:pt>
    <dgm:pt modelId="{741DAF21-E68F-47DE-8E3C-445C50F7B3C1}" type="pres">
      <dgm:prSet presAssocID="{DE220591-B671-4F9F-B777-4BD94550F208}" presName="sibTrans" presStyleCnt="0"/>
      <dgm:spPr/>
    </dgm:pt>
    <dgm:pt modelId="{19D882E5-1A3A-4CF5-9B00-79FF633FDF62}" type="pres">
      <dgm:prSet presAssocID="{E6A538C4-407F-486D-BBE5-A37FF7C16BBE}" presName="node" presStyleLbl="node1" presStyleIdx="2" presStyleCnt="5">
        <dgm:presLayoutVars>
          <dgm:bulletEnabled val="1"/>
        </dgm:presLayoutVars>
      </dgm:prSet>
      <dgm:spPr/>
    </dgm:pt>
    <dgm:pt modelId="{03B8E634-55D3-492E-B010-4EA6EDD2732E}" type="pres">
      <dgm:prSet presAssocID="{CEE2E6D9-2F5E-4F94-964D-203372466661}" presName="sibTrans" presStyleCnt="0"/>
      <dgm:spPr/>
    </dgm:pt>
    <dgm:pt modelId="{19EE446F-78B1-4732-A0BE-148FBC669AE3}" type="pres">
      <dgm:prSet presAssocID="{1887085B-4630-4F3B-BBEE-FCEF59662428}" presName="node" presStyleLbl="node1" presStyleIdx="3" presStyleCnt="5">
        <dgm:presLayoutVars>
          <dgm:bulletEnabled val="1"/>
        </dgm:presLayoutVars>
      </dgm:prSet>
      <dgm:spPr/>
    </dgm:pt>
    <dgm:pt modelId="{98E7339C-9B6C-49AB-B939-8EC2D91D89D8}" type="pres">
      <dgm:prSet presAssocID="{2C6BB00D-09EA-45CB-A54F-AFB00C92F25C}" presName="sibTrans" presStyleCnt="0"/>
      <dgm:spPr/>
    </dgm:pt>
    <dgm:pt modelId="{AD1A30B9-DDE7-4E36-BCA5-8BCB613F58BD}" type="pres">
      <dgm:prSet presAssocID="{298E80DA-CF84-47F6-BD67-18655A518611}" presName="node" presStyleLbl="node1" presStyleIdx="4" presStyleCnt="5">
        <dgm:presLayoutVars>
          <dgm:bulletEnabled val="1"/>
        </dgm:presLayoutVars>
      </dgm:prSet>
      <dgm:spPr/>
    </dgm:pt>
  </dgm:ptLst>
  <dgm:cxnLst>
    <dgm:cxn modelId="{F8EF3A2C-A0CB-4428-BF2D-18F0B4E9E330}" type="presOf" srcId="{E6A538C4-407F-486D-BBE5-A37FF7C16BBE}" destId="{19D882E5-1A3A-4CF5-9B00-79FF633FDF62}" srcOrd="0" destOrd="0" presId="urn:microsoft.com/office/officeart/2005/8/layout/default"/>
    <dgm:cxn modelId="{1E4D343F-BAFE-472B-9AD9-5AA22F76C873}" type="presOf" srcId="{298E80DA-CF84-47F6-BD67-18655A518611}" destId="{AD1A30B9-DDE7-4E36-BCA5-8BCB613F58BD}" srcOrd="0" destOrd="0" presId="urn:microsoft.com/office/officeart/2005/8/layout/default"/>
    <dgm:cxn modelId="{5042FA66-B0AC-4B9D-A5F6-45C1D912FC61}" srcId="{4B4B99E9-B333-471F-A8F0-151EB481266C}" destId="{E6A538C4-407F-486D-BBE5-A37FF7C16BBE}" srcOrd="2" destOrd="0" parTransId="{5FED2D96-0512-4179-BD4D-A8F9F2B86376}" sibTransId="{CEE2E6D9-2F5E-4F94-964D-203372466661}"/>
    <dgm:cxn modelId="{EE48E7AB-C006-47A4-9534-A3876C88E05F}" type="presOf" srcId="{5955BC51-75FA-4D76-A27F-AA086DF9F2D2}" destId="{2302CF79-A1A0-4D23-8D18-2B5AA44E0985}" srcOrd="0" destOrd="0" presId="urn:microsoft.com/office/officeart/2005/8/layout/default"/>
    <dgm:cxn modelId="{0527F3CD-813B-431F-AE96-A95056D60753}" type="presOf" srcId="{4B4B99E9-B333-471F-A8F0-151EB481266C}" destId="{C76E6B07-4E3D-41D5-A93F-639D5F3846C7}" srcOrd="0" destOrd="0" presId="urn:microsoft.com/office/officeart/2005/8/layout/default"/>
    <dgm:cxn modelId="{9C6438CF-633C-465A-8A6C-00C1E8FE05EE}" srcId="{4B4B99E9-B333-471F-A8F0-151EB481266C}" destId="{1887085B-4630-4F3B-BBEE-FCEF59662428}" srcOrd="3" destOrd="0" parTransId="{3DF1016F-9EAF-48AE-840A-8FF415D99C45}" sibTransId="{2C6BB00D-09EA-45CB-A54F-AFB00C92F25C}"/>
    <dgm:cxn modelId="{2C995BD2-29E0-4BC6-8359-A61FEEE460D9}" type="presOf" srcId="{1887085B-4630-4F3B-BBEE-FCEF59662428}" destId="{19EE446F-78B1-4732-A0BE-148FBC669AE3}" srcOrd="0" destOrd="0" presId="urn:microsoft.com/office/officeart/2005/8/layout/default"/>
    <dgm:cxn modelId="{840604E1-ACBC-4FA9-A9EE-E860F00EE12D}" type="presOf" srcId="{8BE28448-21B5-4028-A895-B700BCCE392D}" destId="{743AF3AE-2E0E-4096-B0B5-78BD2A9C17FC}" srcOrd="0" destOrd="0" presId="urn:microsoft.com/office/officeart/2005/8/layout/default"/>
    <dgm:cxn modelId="{B633BAE5-79D5-4546-90C1-F1B6FE7BD18F}" srcId="{4B4B99E9-B333-471F-A8F0-151EB481266C}" destId="{298E80DA-CF84-47F6-BD67-18655A518611}" srcOrd="4" destOrd="0" parTransId="{6AF38852-5A75-4824-AFAA-E8638D9991A8}" sibTransId="{6656524F-5A2C-4F48-8374-92F5444A8987}"/>
    <dgm:cxn modelId="{30972EE7-A9D6-4584-A2A6-946A01C32FC2}" srcId="{4B4B99E9-B333-471F-A8F0-151EB481266C}" destId="{8BE28448-21B5-4028-A895-B700BCCE392D}" srcOrd="1" destOrd="0" parTransId="{4EE30207-0758-4FFA-BDF1-FCF8387320AB}" sibTransId="{DE220591-B671-4F9F-B777-4BD94550F208}"/>
    <dgm:cxn modelId="{AF3C12FB-0D61-4D7B-A97F-E1D242D15BD3}" srcId="{4B4B99E9-B333-471F-A8F0-151EB481266C}" destId="{5955BC51-75FA-4D76-A27F-AA086DF9F2D2}" srcOrd="0" destOrd="0" parTransId="{9C19964C-AFE8-4F91-9B97-23057A517AE7}" sibTransId="{5EFAA9BC-FA9A-41FA-AD6C-4CCBC3E3DE40}"/>
    <dgm:cxn modelId="{77D121C5-D475-4FDC-B570-2F09429EBCA9}" type="presParOf" srcId="{C76E6B07-4E3D-41D5-A93F-639D5F3846C7}" destId="{2302CF79-A1A0-4D23-8D18-2B5AA44E0985}" srcOrd="0" destOrd="0" presId="urn:microsoft.com/office/officeart/2005/8/layout/default"/>
    <dgm:cxn modelId="{5D6CB365-9884-494F-A1BE-4EDF7FC5D457}" type="presParOf" srcId="{C76E6B07-4E3D-41D5-A93F-639D5F3846C7}" destId="{1C497C2E-CEC0-4D07-8F8D-D4FE3F81AD79}" srcOrd="1" destOrd="0" presId="urn:microsoft.com/office/officeart/2005/8/layout/default"/>
    <dgm:cxn modelId="{B9E0A816-4856-4243-83A3-EBDE5D38CF5E}" type="presParOf" srcId="{C76E6B07-4E3D-41D5-A93F-639D5F3846C7}" destId="{743AF3AE-2E0E-4096-B0B5-78BD2A9C17FC}" srcOrd="2" destOrd="0" presId="urn:microsoft.com/office/officeart/2005/8/layout/default"/>
    <dgm:cxn modelId="{EF99BB69-8261-4DC7-841D-C58062AAB891}" type="presParOf" srcId="{C76E6B07-4E3D-41D5-A93F-639D5F3846C7}" destId="{741DAF21-E68F-47DE-8E3C-445C50F7B3C1}" srcOrd="3" destOrd="0" presId="urn:microsoft.com/office/officeart/2005/8/layout/default"/>
    <dgm:cxn modelId="{8375B980-ED02-4F44-95EA-8BDBCEDCE44B}" type="presParOf" srcId="{C76E6B07-4E3D-41D5-A93F-639D5F3846C7}" destId="{19D882E5-1A3A-4CF5-9B00-79FF633FDF62}" srcOrd="4" destOrd="0" presId="urn:microsoft.com/office/officeart/2005/8/layout/default"/>
    <dgm:cxn modelId="{CD4292B2-5EC6-41EF-A0C9-0435E9261738}" type="presParOf" srcId="{C76E6B07-4E3D-41D5-A93F-639D5F3846C7}" destId="{03B8E634-55D3-492E-B010-4EA6EDD2732E}" srcOrd="5" destOrd="0" presId="urn:microsoft.com/office/officeart/2005/8/layout/default"/>
    <dgm:cxn modelId="{9D3F6098-0D3E-411F-9CC1-036C823D0607}" type="presParOf" srcId="{C76E6B07-4E3D-41D5-A93F-639D5F3846C7}" destId="{19EE446F-78B1-4732-A0BE-148FBC669AE3}" srcOrd="6" destOrd="0" presId="urn:microsoft.com/office/officeart/2005/8/layout/default"/>
    <dgm:cxn modelId="{0439E89A-1E3B-4C25-9E24-8CE2CBD7599D}" type="presParOf" srcId="{C76E6B07-4E3D-41D5-A93F-639D5F3846C7}" destId="{98E7339C-9B6C-49AB-B939-8EC2D91D89D8}" srcOrd="7" destOrd="0" presId="urn:microsoft.com/office/officeart/2005/8/layout/default"/>
    <dgm:cxn modelId="{8E36D9D6-570F-4D0F-B1A5-819F81F2C8E6}" type="presParOf" srcId="{C76E6B07-4E3D-41D5-A93F-639D5F3846C7}" destId="{AD1A30B9-DDE7-4E36-BCA5-8BCB613F58B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99A6FDD-0E6D-485F-966C-1EB96F18D8F7}" type="doc">
      <dgm:prSet loTypeId="urn:microsoft.com/office/officeart/2005/8/layout/vList2" loCatId="list" qsTypeId="urn:microsoft.com/office/officeart/2005/8/quickstyle/simple3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C2D173CC-AEBD-4825-9AC7-9E6D72998033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2000" dirty="0"/>
            <a:t>Crucial element: follow up on the project </a:t>
          </a:r>
        </a:p>
      </dgm:t>
    </dgm:pt>
    <dgm:pt modelId="{C2FB91F4-DCE2-473E-971E-6B831C2FD299}" type="parTrans" cxnId="{A3DB7A37-F641-431F-842A-DA7B832E8ED5}">
      <dgm:prSet/>
      <dgm:spPr/>
      <dgm:t>
        <a:bodyPr/>
        <a:lstStyle/>
        <a:p>
          <a:endParaRPr lang="en-US"/>
        </a:p>
      </dgm:t>
    </dgm:pt>
    <dgm:pt modelId="{3CC10EA3-7A66-4DEA-8701-FAFF218378B1}" type="sibTrans" cxnId="{A3DB7A37-F641-431F-842A-DA7B832E8ED5}">
      <dgm:prSet/>
      <dgm:spPr/>
      <dgm:t>
        <a:bodyPr/>
        <a:lstStyle/>
        <a:p>
          <a:endParaRPr lang="en-US"/>
        </a:p>
      </dgm:t>
    </dgm:pt>
    <dgm:pt modelId="{AABDD174-6059-4155-88B6-C8CD4E589650}">
      <dgm:prSet custT="1"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2000" dirty="0"/>
            <a:t>The recommendations of the study to be monitored by SME Mauritius Ltd, a  Government-owned Company, which has the mandate to promote and develop entrepreneurship, and provide the necessary support to SME’s. </a:t>
          </a:r>
        </a:p>
      </dgm:t>
    </dgm:pt>
    <dgm:pt modelId="{6416E8B6-05B0-4877-B4D4-3CC5369150B5}" type="parTrans" cxnId="{52FDBB8B-0066-4F93-A802-F437A3EA8751}">
      <dgm:prSet/>
      <dgm:spPr/>
      <dgm:t>
        <a:bodyPr/>
        <a:lstStyle/>
        <a:p>
          <a:endParaRPr lang="en-US"/>
        </a:p>
      </dgm:t>
    </dgm:pt>
    <dgm:pt modelId="{BAE69D31-C1DD-415C-8217-38FBB4F23C67}" type="sibTrans" cxnId="{52FDBB8B-0066-4F93-A802-F437A3EA8751}">
      <dgm:prSet/>
      <dgm:spPr/>
      <dgm:t>
        <a:bodyPr/>
        <a:lstStyle/>
        <a:p>
          <a:endParaRPr lang="en-US"/>
        </a:p>
      </dgm:t>
    </dgm:pt>
    <dgm:pt modelId="{719EE4EB-F51D-44C3-9D1F-2855F1A71215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2000" dirty="0"/>
            <a:t>A joint public-private working group on SME for Growth (SMEG JWG) will be created, where recommendations that require a collaborative process between public and private stakeholders can be driven.</a:t>
          </a:r>
        </a:p>
      </dgm:t>
    </dgm:pt>
    <dgm:pt modelId="{A40EF844-CB1F-4C95-AE7F-C9222D8F2E5A}" type="parTrans" cxnId="{95E1EDDA-FDDA-4B0E-B57B-85967683B31E}">
      <dgm:prSet/>
      <dgm:spPr/>
      <dgm:t>
        <a:bodyPr/>
        <a:lstStyle/>
        <a:p>
          <a:endParaRPr lang="en-US"/>
        </a:p>
      </dgm:t>
    </dgm:pt>
    <dgm:pt modelId="{E93F3C95-BCB1-4B58-A004-258B1BF2700F}" type="sibTrans" cxnId="{95E1EDDA-FDDA-4B0E-B57B-85967683B31E}">
      <dgm:prSet/>
      <dgm:spPr/>
      <dgm:t>
        <a:bodyPr/>
        <a:lstStyle/>
        <a:p>
          <a:endParaRPr lang="en-US"/>
        </a:p>
      </dgm:t>
    </dgm:pt>
    <dgm:pt modelId="{F6A599DE-AF71-436E-98B0-1D7321EF2D14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2000" dirty="0"/>
            <a:t>Dedicated assistance to SMEs following constraints identified in respective companies</a:t>
          </a:r>
        </a:p>
      </dgm:t>
    </dgm:pt>
    <dgm:pt modelId="{630557D8-3DFA-4444-B644-EC629798E067}" type="parTrans" cxnId="{AD58E78E-449E-4D67-8FC2-E6C2C6045A0C}">
      <dgm:prSet/>
      <dgm:spPr/>
      <dgm:t>
        <a:bodyPr/>
        <a:lstStyle/>
        <a:p>
          <a:endParaRPr lang="en-US"/>
        </a:p>
      </dgm:t>
    </dgm:pt>
    <dgm:pt modelId="{9970B351-AE7F-4915-9F34-9E8E79E757F9}" type="sibTrans" cxnId="{AD58E78E-449E-4D67-8FC2-E6C2C6045A0C}">
      <dgm:prSet/>
      <dgm:spPr/>
      <dgm:t>
        <a:bodyPr/>
        <a:lstStyle/>
        <a:p>
          <a:endParaRPr lang="en-US"/>
        </a:p>
      </dgm:t>
    </dgm:pt>
    <dgm:pt modelId="{351CEA28-FA91-4630-B478-327E6C789F53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2000" dirty="0"/>
            <a:t>Request for further assistance to implement the recommendations of the study including the appointment of a project manager and facilitators on quality standards Business development, Business Intelligence services</a:t>
          </a:r>
        </a:p>
      </dgm:t>
    </dgm:pt>
    <dgm:pt modelId="{07E40DE8-AB99-4D95-8627-B6606FC5EC24}" type="parTrans" cxnId="{574F6CD2-0501-43DF-A48E-BCB447E32488}">
      <dgm:prSet/>
      <dgm:spPr/>
      <dgm:t>
        <a:bodyPr/>
        <a:lstStyle/>
        <a:p>
          <a:endParaRPr lang="en-US"/>
        </a:p>
      </dgm:t>
    </dgm:pt>
    <dgm:pt modelId="{4C4BF511-312E-45DF-825B-A853D7D2CDF3}" type="sibTrans" cxnId="{574F6CD2-0501-43DF-A48E-BCB447E32488}">
      <dgm:prSet/>
      <dgm:spPr/>
      <dgm:t>
        <a:bodyPr/>
        <a:lstStyle/>
        <a:p>
          <a:endParaRPr lang="en-US"/>
        </a:p>
      </dgm:t>
    </dgm:pt>
    <dgm:pt modelId="{F41AD820-8BC9-4B73-B254-8D660CA90261}" type="pres">
      <dgm:prSet presAssocID="{099A6FDD-0E6D-485F-966C-1EB96F18D8F7}" presName="linear" presStyleCnt="0">
        <dgm:presLayoutVars>
          <dgm:animLvl val="lvl"/>
          <dgm:resizeHandles val="exact"/>
        </dgm:presLayoutVars>
      </dgm:prSet>
      <dgm:spPr/>
    </dgm:pt>
    <dgm:pt modelId="{9D38BAE3-6FD9-46CB-8A34-FFAA42AFE96C}" type="pres">
      <dgm:prSet presAssocID="{C2D173CC-AEBD-4825-9AC7-9E6D72998033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F18030B-88F3-45F9-96EC-5F9076195647}" type="pres">
      <dgm:prSet presAssocID="{3CC10EA3-7A66-4DEA-8701-FAFF218378B1}" presName="spacer" presStyleCnt="0"/>
      <dgm:spPr/>
    </dgm:pt>
    <dgm:pt modelId="{C579B3ED-AAFB-4296-9C20-003BA35D87B4}" type="pres">
      <dgm:prSet presAssocID="{AABDD174-6059-4155-88B6-C8CD4E58965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687B20B8-A53C-4099-9FED-C635DA80E190}" type="pres">
      <dgm:prSet presAssocID="{BAE69D31-C1DD-415C-8217-38FBB4F23C67}" presName="spacer" presStyleCnt="0"/>
      <dgm:spPr/>
    </dgm:pt>
    <dgm:pt modelId="{0535DB5F-3B73-4E97-BE4D-465AF0DF2572}" type="pres">
      <dgm:prSet presAssocID="{719EE4EB-F51D-44C3-9D1F-2855F1A7121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911E05D-159C-448F-A83C-D7A472E12217}" type="pres">
      <dgm:prSet presAssocID="{E93F3C95-BCB1-4B58-A004-258B1BF2700F}" presName="spacer" presStyleCnt="0"/>
      <dgm:spPr/>
    </dgm:pt>
    <dgm:pt modelId="{B156D4AD-DBDF-49D9-B0CB-1EA05FE0F4E1}" type="pres">
      <dgm:prSet presAssocID="{F6A599DE-AF71-436E-98B0-1D7321EF2D1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A6FCB59-6F40-4C36-A1CC-1C6278C12253}" type="pres">
      <dgm:prSet presAssocID="{9970B351-AE7F-4915-9F34-9E8E79E757F9}" presName="spacer" presStyleCnt="0"/>
      <dgm:spPr/>
    </dgm:pt>
    <dgm:pt modelId="{74EE5ABB-B99C-48AF-974F-1A4133AA4ED7}" type="pres">
      <dgm:prSet presAssocID="{351CEA28-FA91-4630-B478-327E6C789F5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B97CB32-08B7-4E5A-B439-BCBD7A981341}" type="presOf" srcId="{C2D173CC-AEBD-4825-9AC7-9E6D72998033}" destId="{9D38BAE3-6FD9-46CB-8A34-FFAA42AFE96C}" srcOrd="0" destOrd="0" presId="urn:microsoft.com/office/officeart/2005/8/layout/vList2"/>
    <dgm:cxn modelId="{A3DB7A37-F641-431F-842A-DA7B832E8ED5}" srcId="{099A6FDD-0E6D-485F-966C-1EB96F18D8F7}" destId="{C2D173CC-AEBD-4825-9AC7-9E6D72998033}" srcOrd="0" destOrd="0" parTransId="{C2FB91F4-DCE2-473E-971E-6B831C2FD299}" sibTransId="{3CC10EA3-7A66-4DEA-8701-FAFF218378B1}"/>
    <dgm:cxn modelId="{E534446F-C964-4493-BACF-8F38AEA0DAEE}" type="presOf" srcId="{099A6FDD-0E6D-485F-966C-1EB96F18D8F7}" destId="{F41AD820-8BC9-4B73-B254-8D660CA90261}" srcOrd="0" destOrd="0" presId="urn:microsoft.com/office/officeart/2005/8/layout/vList2"/>
    <dgm:cxn modelId="{52FDBB8B-0066-4F93-A802-F437A3EA8751}" srcId="{099A6FDD-0E6D-485F-966C-1EB96F18D8F7}" destId="{AABDD174-6059-4155-88B6-C8CD4E589650}" srcOrd="1" destOrd="0" parTransId="{6416E8B6-05B0-4877-B4D4-3CC5369150B5}" sibTransId="{BAE69D31-C1DD-415C-8217-38FBB4F23C67}"/>
    <dgm:cxn modelId="{37E9F58B-17B9-4175-8506-0A8797D70447}" type="presOf" srcId="{AABDD174-6059-4155-88B6-C8CD4E589650}" destId="{C579B3ED-AAFB-4296-9C20-003BA35D87B4}" srcOrd="0" destOrd="0" presId="urn:microsoft.com/office/officeart/2005/8/layout/vList2"/>
    <dgm:cxn modelId="{AD58E78E-449E-4D67-8FC2-E6C2C6045A0C}" srcId="{099A6FDD-0E6D-485F-966C-1EB96F18D8F7}" destId="{F6A599DE-AF71-436E-98B0-1D7321EF2D14}" srcOrd="3" destOrd="0" parTransId="{630557D8-3DFA-4444-B644-EC629798E067}" sibTransId="{9970B351-AE7F-4915-9F34-9E8E79E757F9}"/>
    <dgm:cxn modelId="{1D6651CB-7749-4F04-847C-DCFE57FB1138}" type="presOf" srcId="{351CEA28-FA91-4630-B478-327E6C789F53}" destId="{74EE5ABB-B99C-48AF-974F-1A4133AA4ED7}" srcOrd="0" destOrd="0" presId="urn:microsoft.com/office/officeart/2005/8/layout/vList2"/>
    <dgm:cxn modelId="{574F6CD2-0501-43DF-A48E-BCB447E32488}" srcId="{099A6FDD-0E6D-485F-966C-1EB96F18D8F7}" destId="{351CEA28-FA91-4630-B478-327E6C789F53}" srcOrd="4" destOrd="0" parTransId="{07E40DE8-AB99-4D95-8627-B6606FC5EC24}" sibTransId="{4C4BF511-312E-45DF-825B-A853D7D2CDF3}"/>
    <dgm:cxn modelId="{95E1EDDA-FDDA-4B0E-B57B-85967683B31E}" srcId="{099A6FDD-0E6D-485F-966C-1EB96F18D8F7}" destId="{719EE4EB-F51D-44C3-9D1F-2855F1A71215}" srcOrd="2" destOrd="0" parTransId="{A40EF844-CB1F-4C95-AE7F-C9222D8F2E5A}" sibTransId="{E93F3C95-BCB1-4B58-A004-258B1BF2700F}"/>
    <dgm:cxn modelId="{E4A2D0ED-6FD7-4675-88F0-D371490DD330}" type="presOf" srcId="{F6A599DE-AF71-436E-98B0-1D7321EF2D14}" destId="{B156D4AD-DBDF-49D9-B0CB-1EA05FE0F4E1}" srcOrd="0" destOrd="0" presId="urn:microsoft.com/office/officeart/2005/8/layout/vList2"/>
    <dgm:cxn modelId="{2CFCA4FF-AADF-4904-BCA9-0324FDFB19DE}" type="presOf" srcId="{719EE4EB-F51D-44C3-9D1F-2855F1A71215}" destId="{0535DB5F-3B73-4E97-BE4D-465AF0DF2572}" srcOrd="0" destOrd="0" presId="urn:microsoft.com/office/officeart/2005/8/layout/vList2"/>
    <dgm:cxn modelId="{78E938E7-83D8-4E81-8B67-DBCC2266FC28}" type="presParOf" srcId="{F41AD820-8BC9-4B73-B254-8D660CA90261}" destId="{9D38BAE3-6FD9-46CB-8A34-FFAA42AFE96C}" srcOrd="0" destOrd="0" presId="urn:microsoft.com/office/officeart/2005/8/layout/vList2"/>
    <dgm:cxn modelId="{522C63BB-82CE-47C0-BFBB-263E5400691E}" type="presParOf" srcId="{F41AD820-8BC9-4B73-B254-8D660CA90261}" destId="{1F18030B-88F3-45F9-96EC-5F9076195647}" srcOrd="1" destOrd="0" presId="urn:microsoft.com/office/officeart/2005/8/layout/vList2"/>
    <dgm:cxn modelId="{D4C407B5-9BE7-4C77-9EC8-F925056498AE}" type="presParOf" srcId="{F41AD820-8BC9-4B73-B254-8D660CA90261}" destId="{C579B3ED-AAFB-4296-9C20-003BA35D87B4}" srcOrd="2" destOrd="0" presId="urn:microsoft.com/office/officeart/2005/8/layout/vList2"/>
    <dgm:cxn modelId="{2FD5394D-FD82-4877-BDF6-29BE629001D6}" type="presParOf" srcId="{F41AD820-8BC9-4B73-B254-8D660CA90261}" destId="{687B20B8-A53C-4099-9FED-C635DA80E190}" srcOrd="3" destOrd="0" presId="urn:microsoft.com/office/officeart/2005/8/layout/vList2"/>
    <dgm:cxn modelId="{4DAB5C2F-AA5D-448B-A137-D3ACF8829BFC}" type="presParOf" srcId="{F41AD820-8BC9-4B73-B254-8D660CA90261}" destId="{0535DB5F-3B73-4E97-BE4D-465AF0DF2572}" srcOrd="4" destOrd="0" presId="urn:microsoft.com/office/officeart/2005/8/layout/vList2"/>
    <dgm:cxn modelId="{A46F4B81-EC57-4D52-B257-A2DB7046D768}" type="presParOf" srcId="{F41AD820-8BC9-4B73-B254-8D660CA90261}" destId="{8911E05D-159C-448F-A83C-D7A472E12217}" srcOrd="5" destOrd="0" presId="urn:microsoft.com/office/officeart/2005/8/layout/vList2"/>
    <dgm:cxn modelId="{D4A947EA-98CE-4471-826D-9303BFBC1CE0}" type="presParOf" srcId="{F41AD820-8BC9-4B73-B254-8D660CA90261}" destId="{B156D4AD-DBDF-49D9-B0CB-1EA05FE0F4E1}" srcOrd="6" destOrd="0" presId="urn:microsoft.com/office/officeart/2005/8/layout/vList2"/>
    <dgm:cxn modelId="{C8058AD7-4049-4E0B-8401-C12CA10C4677}" type="presParOf" srcId="{F41AD820-8BC9-4B73-B254-8D660CA90261}" destId="{3A6FCB59-6F40-4C36-A1CC-1C6278C12253}" srcOrd="7" destOrd="0" presId="urn:microsoft.com/office/officeart/2005/8/layout/vList2"/>
    <dgm:cxn modelId="{19A39159-0F94-4BFA-B40A-CE7BE93A8AE8}" type="presParOf" srcId="{F41AD820-8BC9-4B73-B254-8D660CA90261}" destId="{74EE5ABB-B99C-48AF-974F-1A4133AA4ED7}" srcOrd="8" destOrd="0" presId="urn:microsoft.com/office/officeart/2005/8/layout/vList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8BAF8D-378C-48F0-9627-8596995588E0}" type="doc">
      <dgm:prSet loTypeId="urn:microsoft.com/office/officeart/2005/8/layout/cycle2" loCatId="cycle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MU"/>
        </a:p>
      </dgm:t>
    </dgm:pt>
    <dgm:pt modelId="{85BFC71A-AA40-43CA-9830-6867F45DD6D0}">
      <dgm:prSet phldrT="[Text]"/>
      <dgm:spPr/>
      <dgm:t>
        <a:bodyPr/>
        <a:lstStyle/>
        <a:p>
          <a:r>
            <a:rPr lang="en-US" dirty="0"/>
            <a:t>Regulatory  &amp; Institutional Framework</a:t>
          </a:r>
          <a:endParaRPr lang="en-MU" dirty="0"/>
        </a:p>
      </dgm:t>
    </dgm:pt>
    <dgm:pt modelId="{9A66807A-BBCA-4765-8575-700283A296F6}" type="parTrans" cxnId="{B7137957-FA5E-4A26-9205-1BC828072948}">
      <dgm:prSet/>
      <dgm:spPr/>
      <dgm:t>
        <a:bodyPr/>
        <a:lstStyle/>
        <a:p>
          <a:endParaRPr lang="en-MU"/>
        </a:p>
      </dgm:t>
    </dgm:pt>
    <dgm:pt modelId="{2BF843B2-D16B-4499-B7C1-5EF9621889D5}" type="sibTrans" cxnId="{B7137957-FA5E-4A26-9205-1BC828072948}">
      <dgm:prSet/>
      <dgm:spPr/>
      <dgm:t>
        <a:bodyPr/>
        <a:lstStyle/>
        <a:p>
          <a:endParaRPr lang="en-MU"/>
        </a:p>
      </dgm:t>
    </dgm:pt>
    <dgm:pt modelId="{1B7DF6A1-3543-4F5A-805A-0C82926DB3E9}">
      <dgm:prSet phldrT="[Text]"/>
      <dgm:spPr/>
      <dgm:t>
        <a:bodyPr/>
        <a:lstStyle/>
        <a:p>
          <a:r>
            <a:rPr lang="en-US" dirty="0"/>
            <a:t>Marketing and export capacity – Export Ready</a:t>
          </a:r>
          <a:endParaRPr lang="en-MU" dirty="0"/>
        </a:p>
      </dgm:t>
    </dgm:pt>
    <dgm:pt modelId="{9C10AE14-9FDE-4C29-9F5A-8A3BA3A6E12F}" type="parTrans" cxnId="{3046EF46-F95F-4013-B145-44A04F1AD4BA}">
      <dgm:prSet/>
      <dgm:spPr/>
      <dgm:t>
        <a:bodyPr/>
        <a:lstStyle/>
        <a:p>
          <a:endParaRPr lang="en-MU"/>
        </a:p>
      </dgm:t>
    </dgm:pt>
    <dgm:pt modelId="{C6ED9F43-7F21-4DBF-9499-86506CAD10DE}" type="sibTrans" cxnId="{3046EF46-F95F-4013-B145-44A04F1AD4BA}">
      <dgm:prSet/>
      <dgm:spPr/>
      <dgm:t>
        <a:bodyPr/>
        <a:lstStyle/>
        <a:p>
          <a:endParaRPr lang="en-MU"/>
        </a:p>
      </dgm:t>
    </dgm:pt>
    <dgm:pt modelId="{A44A3723-BEDA-4751-B033-C6B1B17CE232}">
      <dgm:prSet phldrT="[Text]"/>
      <dgm:spPr/>
      <dgm:t>
        <a:bodyPr/>
        <a:lstStyle/>
        <a:p>
          <a:r>
            <a:rPr lang="en-US" dirty="0"/>
            <a:t>Access to finance</a:t>
          </a:r>
          <a:endParaRPr lang="en-MU" dirty="0"/>
        </a:p>
      </dgm:t>
    </dgm:pt>
    <dgm:pt modelId="{172A0700-B638-4145-A27C-30E3C2143315}" type="parTrans" cxnId="{A259B87D-4EA3-417B-A959-1941F3A61731}">
      <dgm:prSet/>
      <dgm:spPr/>
      <dgm:t>
        <a:bodyPr/>
        <a:lstStyle/>
        <a:p>
          <a:endParaRPr lang="en-MU"/>
        </a:p>
      </dgm:t>
    </dgm:pt>
    <dgm:pt modelId="{2A741E97-DC1A-4610-A704-494258DEA7FA}" type="sibTrans" cxnId="{A259B87D-4EA3-417B-A959-1941F3A61731}">
      <dgm:prSet/>
      <dgm:spPr/>
      <dgm:t>
        <a:bodyPr/>
        <a:lstStyle/>
        <a:p>
          <a:endParaRPr lang="en-MU"/>
        </a:p>
      </dgm:t>
    </dgm:pt>
    <dgm:pt modelId="{07BEAF22-A410-4B75-9548-4798AAB3C8C2}">
      <dgm:prSet phldrT="[Text]"/>
      <dgm:spPr/>
      <dgm:t>
        <a:bodyPr/>
        <a:lstStyle/>
        <a:p>
          <a:r>
            <a:rPr lang="en-US" dirty="0"/>
            <a:t>Innovation and technology</a:t>
          </a:r>
          <a:endParaRPr lang="en-MU" dirty="0"/>
        </a:p>
      </dgm:t>
    </dgm:pt>
    <dgm:pt modelId="{7CD02127-F342-47FD-B61E-2FB56022F863}" type="parTrans" cxnId="{E94B3A6C-EEE9-4C0F-8AE4-92F1F3D18EE2}">
      <dgm:prSet/>
      <dgm:spPr/>
      <dgm:t>
        <a:bodyPr/>
        <a:lstStyle/>
        <a:p>
          <a:endParaRPr lang="en-MU"/>
        </a:p>
      </dgm:t>
    </dgm:pt>
    <dgm:pt modelId="{3D323169-7FB2-4B5E-BB05-278EEBA13817}" type="sibTrans" cxnId="{E94B3A6C-EEE9-4C0F-8AE4-92F1F3D18EE2}">
      <dgm:prSet/>
      <dgm:spPr/>
      <dgm:t>
        <a:bodyPr/>
        <a:lstStyle/>
        <a:p>
          <a:endParaRPr lang="en-MU"/>
        </a:p>
      </dgm:t>
    </dgm:pt>
    <dgm:pt modelId="{043A73E5-6011-43CD-91C9-3C95B2382759}">
      <dgm:prSet phldrT="[Text]"/>
      <dgm:spPr/>
      <dgm:t>
        <a:bodyPr/>
        <a:lstStyle/>
        <a:p>
          <a:r>
            <a:rPr lang="en-US" dirty="0"/>
            <a:t>Human Capital </a:t>
          </a:r>
          <a:endParaRPr lang="en-MU" dirty="0"/>
        </a:p>
      </dgm:t>
    </dgm:pt>
    <dgm:pt modelId="{7063B1A7-398A-4E80-8979-424FADC5E7D3}" type="parTrans" cxnId="{C42CB1E9-D5EA-4DA7-8300-260EBC2FFB42}">
      <dgm:prSet/>
      <dgm:spPr/>
      <dgm:t>
        <a:bodyPr/>
        <a:lstStyle/>
        <a:p>
          <a:endParaRPr lang="en-MU"/>
        </a:p>
      </dgm:t>
    </dgm:pt>
    <dgm:pt modelId="{888C1C20-9F8B-4F0A-99FC-35041BEF6B98}" type="sibTrans" cxnId="{C42CB1E9-D5EA-4DA7-8300-260EBC2FFB42}">
      <dgm:prSet/>
      <dgm:spPr/>
      <dgm:t>
        <a:bodyPr/>
        <a:lstStyle/>
        <a:p>
          <a:endParaRPr lang="en-MU"/>
        </a:p>
      </dgm:t>
    </dgm:pt>
    <dgm:pt modelId="{01D0412B-1FF9-4110-8B7B-E5674C88257A}">
      <dgm:prSet phldrT="[Text]"/>
      <dgm:spPr/>
      <dgm:t>
        <a:bodyPr/>
        <a:lstStyle/>
        <a:p>
          <a:r>
            <a:rPr lang="en-US" dirty="0"/>
            <a:t>Entrepreneur Culture </a:t>
          </a:r>
          <a:endParaRPr lang="en-MU" dirty="0"/>
        </a:p>
      </dgm:t>
    </dgm:pt>
    <dgm:pt modelId="{A4689750-3713-449C-A223-AEF32274D5DE}" type="parTrans" cxnId="{A9C19A9C-FAC6-45B1-AAF2-E3934D7772D1}">
      <dgm:prSet/>
      <dgm:spPr/>
      <dgm:t>
        <a:bodyPr/>
        <a:lstStyle/>
        <a:p>
          <a:endParaRPr lang="en-MU"/>
        </a:p>
      </dgm:t>
    </dgm:pt>
    <dgm:pt modelId="{609FCEB3-CDD8-4FC8-B824-3CF0CB797F8C}" type="sibTrans" cxnId="{A9C19A9C-FAC6-45B1-AAF2-E3934D7772D1}">
      <dgm:prSet/>
      <dgm:spPr/>
      <dgm:t>
        <a:bodyPr/>
        <a:lstStyle/>
        <a:p>
          <a:endParaRPr lang="en-MU"/>
        </a:p>
      </dgm:t>
    </dgm:pt>
    <dgm:pt modelId="{E6422225-0D5F-42A6-AA57-693B206225DE}" type="pres">
      <dgm:prSet presAssocID="{E38BAF8D-378C-48F0-9627-8596995588E0}" presName="cycle" presStyleCnt="0">
        <dgm:presLayoutVars>
          <dgm:dir/>
          <dgm:resizeHandles val="exact"/>
        </dgm:presLayoutVars>
      </dgm:prSet>
      <dgm:spPr/>
    </dgm:pt>
    <dgm:pt modelId="{E8C31955-5944-4ACF-A33C-D3339EE0954E}" type="pres">
      <dgm:prSet presAssocID="{85BFC71A-AA40-43CA-9830-6867F45DD6D0}" presName="node" presStyleLbl="node1" presStyleIdx="0" presStyleCnt="6">
        <dgm:presLayoutVars>
          <dgm:bulletEnabled val="1"/>
        </dgm:presLayoutVars>
      </dgm:prSet>
      <dgm:spPr/>
    </dgm:pt>
    <dgm:pt modelId="{E1241818-90F1-4B68-BE11-E86B672AC353}" type="pres">
      <dgm:prSet presAssocID="{2BF843B2-D16B-4499-B7C1-5EF9621889D5}" presName="sibTrans" presStyleLbl="sibTrans2D1" presStyleIdx="0" presStyleCnt="6"/>
      <dgm:spPr/>
    </dgm:pt>
    <dgm:pt modelId="{23AABCDC-82C2-40D7-A381-5567629334E1}" type="pres">
      <dgm:prSet presAssocID="{2BF843B2-D16B-4499-B7C1-5EF9621889D5}" presName="connectorText" presStyleLbl="sibTrans2D1" presStyleIdx="0" presStyleCnt="6"/>
      <dgm:spPr/>
    </dgm:pt>
    <dgm:pt modelId="{F3D2EEC0-9A91-4B08-AB27-019BF937445D}" type="pres">
      <dgm:prSet presAssocID="{1B7DF6A1-3543-4F5A-805A-0C82926DB3E9}" presName="node" presStyleLbl="node1" presStyleIdx="1" presStyleCnt="6">
        <dgm:presLayoutVars>
          <dgm:bulletEnabled val="1"/>
        </dgm:presLayoutVars>
      </dgm:prSet>
      <dgm:spPr/>
    </dgm:pt>
    <dgm:pt modelId="{0B2F7356-6799-42F7-956A-676BAD4B66D1}" type="pres">
      <dgm:prSet presAssocID="{C6ED9F43-7F21-4DBF-9499-86506CAD10DE}" presName="sibTrans" presStyleLbl="sibTrans2D1" presStyleIdx="1" presStyleCnt="6"/>
      <dgm:spPr/>
    </dgm:pt>
    <dgm:pt modelId="{180E85C0-E4A6-47FB-8090-707A27D0DAF0}" type="pres">
      <dgm:prSet presAssocID="{C6ED9F43-7F21-4DBF-9499-86506CAD10DE}" presName="connectorText" presStyleLbl="sibTrans2D1" presStyleIdx="1" presStyleCnt="6"/>
      <dgm:spPr/>
    </dgm:pt>
    <dgm:pt modelId="{21AFC99B-C385-4420-9EA8-2F3627E0B200}" type="pres">
      <dgm:prSet presAssocID="{A44A3723-BEDA-4751-B033-C6B1B17CE232}" presName="node" presStyleLbl="node1" presStyleIdx="2" presStyleCnt="6">
        <dgm:presLayoutVars>
          <dgm:bulletEnabled val="1"/>
        </dgm:presLayoutVars>
      </dgm:prSet>
      <dgm:spPr/>
    </dgm:pt>
    <dgm:pt modelId="{78CDFCD5-3B6D-42C8-A3C8-35DBBABBBB7E}" type="pres">
      <dgm:prSet presAssocID="{2A741E97-DC1A-4610-A704-494258DEA7FA}" presName="sibTrans" presStyleLbl="sibTrans2D1" presStyleIdx="2" presStyleCnt="6"/>
      <dgm:spPr/>
    </dgm:pt>
    <dgm:pt modelId="{C9D6BC79-0D36-4C78-9B41-FF8D259F2C08}" type="pres">
      <dgm:prSet presAssocID="{2A741E97-DC1A-4610-A704-494258DEA7FA}" presName="connectorText" presStyleLbl="sibTrans2D1" presStyleIdx="2" presStyleCnt="6"/>
      <dgm:spPr/>
    </dgm:pt>
    <dgm:pt modelId="{3E49F17E-CB1E-42B0-994B-0A4A8D131FF7}" type="pres">
      <dgm:prSet presAssocID="{07BEAF22-A410-4B75-9548-4798AAB3C8C2}" presName="node" presStyleLbl="node1" presStyleIdx="3" presStyleCnt="6">
        <dgm:presLayoutVars>
          <dgm:bulletEnabled val="1"/>
        </dgm:presLayoutVars>
      </dgm:prSet>
      <dgm:spPr/>
    </dgm:pt>
    <dgm:pt modelId="{EC5A1934-3EE9-4516-9D0A-FCF73C9866AF}" type="pres">
      <dgm:prSet presAssocID="{3D323169-7FB2-4B5E-BB05-278EEBA13817}" presName="sibTrans" presStyleLbl="sibTrans2D1" presStyleIdx="3" presStyleCnt="6"/>
      <dgm:spPr/>
    </dgm:pt>
    <dgm:pt modelId="{5ED05BF6-6C39-46EA-9E4C-A1CC83B0EC79}" type="pres">
      <dgm:prSet presAssocID="{3D323169-7FB2-4B5E-BB05-278EEBA13817}" presName="connectorText" presStyleLbl="sibTrans2D1" presStyleIdx="3" presStyleCnt="6"/>
      <dgm:spPr/>
    </dgm:pt>
    <dgm:pt modelId="{1E56149A-4C36-4B83-999C-9CBFCC084333}" type="pres">
      <dgm:prSet presAssocID="{043A73E5-6011-43CD-91C9-3C95B2382759}" presName="node" presStyleLbl="node1" presStyleIdx="4" presStyleCnt="6">
        <dgm:presLayoutVars>
          <dgm:bulletEnabled val="1"/>
        </dgm:presLayoutVars>
      </dgm:prSet>
      <dgm:spPr/>
    </dgm:pt>
    <dgm:pt modelId="{CD9BB302-E4F8-467E-9D6F-8D99CDFE32E8}" type="pres">
      <dgm:prSet presAssocID="{888C1C20-9F8B-4F0A-99FC-35041BEF6B98}" presName="sibTrans" presStyleLbl="sibTrans2D1" presStyleIdx="4" presStyleCnt="6"/>
      <dgm:spPr/>
    </dgm:pt>
    <dgm:pt modelId="{22A36775-F30F-4FA3-B7DC-4EEDF7668B60}" type="pres">
      <dgm:prSet presAssocID="{888C1C20-9F8B-4F0A-99FC-35041BEF6B98}" presName="connectorText" presStyleLbl="sibTrans2D1" presStyleIdx="4" presStyleCnt="6"/>
      <dgm:spPr/>
    </dgm:pt>
    <dgm:pt modelId="{E2B6EB6A-D394-4B86-B6B2-EFF48ACB5912}" type="pres">
      <dgm:prSet presAssocID="{01D0412B-1FF9-4110-8B7B-E5674C88257A}" presName="node" presStyleLbl="node1" presStyleIdx="5" presStyleCnt="6">
        <dgm:presLayoutVars>
          <dgm:bulletEnabled val="1"/>
        </dgm:presLayoutVars>
      </dgm:prSet>
      <dgm:spPr/>
    </dgm:pt>
    <dgm:pt modelId="{39FF7C75-5D33-46F4-BD08-5FAA3DE37851}" type="pres">
      <dgm:prSet presAssocID="{609FCEB3-CDD8-4FC8-B824-3CF0CB797F8C}" presName="sibTrans" presStyleLbl="sibTrans2D1" presStyleIdx="5" presStyleCnt="6"/>
      <dgm:spPr/>
    </dgm:pt>
    <dgm:pt modelId="{276C9631-C48B-4BD0-A9BA-E620A1792087}" type="pres">
      <dgm:prSet presAssocID="{609FCEB3-CDD8-4FC8-B824-3CF0CB797F8C}" presName="connectorText" presStyleLbl="sibTrans2D1" presStyleIdx="5" presStyleCnt="6"/>
      <dgm:spPr/>
    </dgm:pt>
  </dgm:ptLst>
  <dgm:cxnLst>
    <dgm:cxn modelId="{05015616-AD3E-4230-BE70-F613A8FD5E49}" type="presOf" srcId="{1B7DF6A1-3543-4F5A-805A-0C82926DB3E9}" destId="{F3D2EEC0-9A91-4B08-AB27-019BF937445D}" srcOrd="0" destOrd="0" presId="urn:microsoft.com/office/officeart/2005/8/layout/cycle2"/>
    <dgm:cxn modelId="{34ED6F17-AA20-4AA3-8A95-13F755DCA9E1}" type="presOf" srcId="{2BF843B2-D16B-4499-B7C1-5EF9621889D5}" destId="{23AABCDC-82C2-40D7-A381-5567629334E1}" srcOrd="1" destOrd="0" presId="urn:microsoft.com/office/officeart/2005/8/layout/cycle2"/>
    <dgm:cxn modelId="{147AC11D-27EB-4A8F-8C4E-C2AECE929B52}" type="presOf" srcId="{85BFC71A-AA40-43CA-9830-6867F45DD6D0}" destId="{E8C31955-5944-4ACF-A33C-D3339EE0954E}" srcOrd="0" destOrd="0" presId="urn:microsoft.com/office/officeart/2005/8/layout/cycle2"/>
    <dgm:cxn modelId="{0D98B026-DA09-4A11-9B20-615E0FE62EAA}" type="presOf" srcId="{E38BAF8D-378C-48F0-9627-8596995588E0}" destId="{E6422225-0D5F-42A6-AA57-693B206225DE}" srcOrd="0" destOrd="0" presId="urn:microsoft.com/office/officeart/2005/8/layout/cycle2"/>
    <dgm:cxn modelId="{C8975D37-0765-4D4E-97EF-70F1D047D111}" type="presOf" srcId="{01D0412B-1FF9-4110-8B7B-E5674C88257A}" destId="{E2B6EB6A-D394-4B86-B6B2-EFF48ACB5912}" srcOrd="0" destOrd="0" presId="urn:microsoft.com/office/officeart/2005/8/layout/cycle2"/>
    <dgm:cxn modelId="{A0F6395E-68B1-42DD-AEC1-B5147C62B9A4}" type="presOf" srcId="{2A741E97-DC1A-4610-A704-494258DEA7FA}" destId="{C9D6BC79-0D36-4C78-9B41-FF8D259F2C08}" srcOrd="1" destOrd="0" presId="urn:microsoft.com/office/officeart/2005/8/layout/cycle2"/>
    <dgm:cxn modelId="{6CF1DC66-48C4-40A1-9C75-AE2C601E1FA6}" type="presOf" srcId="{888C1C20-9F8B-4F0A-99FC-35041BEF6B98}" destId="{22A36775-F30F-4FA3-B7DC-4EEDF7668B60}" srcOrd="1" destOrd="0" presId="urn:microsoft.com/office/officeart/2005/8/layout/cycle2"/>
    <dgm:cxn modelId="{3046EF46-F95F-4013-B145-44A04F1AD4BA}" srcId="{E38BAF8D-378C-48F0-9627-8596995588E0}" destId="{1B7DF6A1-3543-4F5A-805A-0C82926DB3E9}" srcOrd="1" destOrd="0" parTransId="{9C10AE14-9FDE-4C29-9F5A-8A3BA3A6E12F}" sibTransId="{C6ED9F43-7F21-4DBF-9499-86506CAD10DE}"/>
    <dgm:cxn modelId="{E94B3A6C-EEE9-4C0F-8AE4-92F1F3D18EE2}" srcId="{E38BAF8D-378C-48F0-9627-8596995588E0}" destId="{07BEAF22-A410-4B75-9548-4798AAB3C8C2}" srcOrd="3" destOrd="0" parTransId="{7CD02127-F342-47FD-B61E-2FB56022F863}" sibTransId="{3D323169-7FB2-4B5E-BB05-278EEBA13817}"/>
    <dgm:cxn modelId="{B7137957-FA5E-4A26-9205-1BC828072948}" srcId="{E38BAF8D-378C-48F0-9627-8596995588E0}" destId="{85BFC71A-AA40-43CA-9830-6867F45DD6D0}" srcOrd="0" destOrd="0" parTransId="{9A66807A-BBCA-4765-8575-700283A296F6}" sibTransId="{2BF843B2-D16B-4499-B7C1-5EF9621889D5}"/>
    <dgm:cxn modelId="{4A85DF78-9E81-4A3C-8534-5A0962494EBA}" type="presOf" srcId="{C6ED9F43-7F21-4DBF-9499-86506CAD10DE}" destId="{180E85C0-E4A6-47FB-8090-707A27D0DAF0}" srcOrd="1" destOrd="0" presId="urn:microsoft.com/office/officeart/2005/8/layout/cycle2"/>
    <dgm:cxn modelId="{7D926F7A-DBA3-49A5-BCDD-C3D3CD2F7736}" type="presOf" srcId="{2BF843B2-D16B-4499-B7C1-5EF9621889D5}" destId="{E1241818-90F1-4B68-BE11-E86B672AC353}" srcOrd="0" destOrd="0" presId="urn:microsoft.com/office/officeart/2005/8/layout/cycle2"/>
    <dgm:cxn modelId="{A259B87D-4EA3-417B-A959-1941F3A61731}" srcId="{E38BAF8D-378C-48F0-9627-8596995588E0}" destId="{A44A3723-BEDA-4751-B033-C6B1B17CE232}" srcOrd="2" destOrd="0" parTransId="{172A0700-B638-4145-A27C-30E3C2143315}" sibTransId="{2A741E97-DC1A-4610-A704-494258DEA7FA}"/>
    <dgm:cxn modelId="{FBA4DF8F-3917-43A8-85A2-C567BB5F770C}" type="presOf" srcId="{3D323169-7FB2-4B5E-BB05-278EEBA13817}" destId="{EC5A1934-3EE9-4516-9D0A-FCF73C9866AF}" srcOrd="0" destOrd="0" presId="urn:microsoft.com/office/officeart/2005/8/layout/cycle2"/>
    <dgm:cxn modelId="{F0431392-0964-4066-A108-3C2C8494FCD5}" type="presOf" srcId="{888C1C20-9F8B-4F0A-99FC-35041BEF6B98}" destId="{CD9BB302-E4F8-467E-9D6F-8D99CDFE32E8}" srcOrd="0" destOrd="0" presId="urn:microsoft.com/office/officeart/2005/8/layout/cycle2"/>
    <dgm:cxn modelId="{87939494-D550-4800-870E-E9178FC1D992}" type="presOf" srcId="{C6ED9F43-7F21-4DBF-9499-86506CAD10DE}" destId="{0B2F7356-6799-42F7-956A-676BAD4B66D1}" srcOrd="0" destOrd="0" presId="urn:microsoft.com/office/officeart/2005/8/layout/cycle2"/>
    <dgm:cxn modelId="{A9C19A9C-FAC6-45B1-AAF2-E3934D7772D1}" srcId="{E38BAF8D-378C-48F0-9627-8596995588E0}" destId="{01D0412B-1FF9-4110-8B7B-E5674C88257A}" srcOrd="5" destOrd="0" parTransId="{A4689750-3713-449C-A223-AEF32274D5DE}" sibTransId="{609FCEB3-CDD8-4FC8-B824-3CF0CB797F8C}"/>
    <dgm:cxn modelId="{FB0A129F-A65E-4CF6-A4F0-4F7BF7346CE2}" type="presOf" srcId="{07BEAF22-A410-4B75-9548-4798AAB3C8C2}" destId="{3E49F17E-CB1E-42B0-994B-0A4A8D131FF7}" srcOrd="0" destOrd="0" presId="urn:microsoft.com/office/officeart/2005/8/layout/cycle2"/>
    <dgm:cxn modelId="{EC5144C3-3973-4372-B2D7-A9689CC8FFBC}" type="presOf" srcId="{A44A3723-BEDA-4751-B033-C6B1B17CE232}" destId="{21AFC99B-C385-4420-9EA8-2F3627E0B200}" srcOrd="0" destOrd="0" presId="urn:microsoft.com/office/officeart/2005/8/layout/cycle2"/>
    <dgm:cxn modelId="{8107C4C7-CC7B-4266-8217-28A548D74AFB}" type="presOf" srcId="{043A73E5-6011-43CD-91C9-3C95B2382759}" destId="{1E56149A-4C36-4B83-999C-9CBFCC084333}" srcOrd="0" destOrd="0" presId="urn:microsoft.com/office/officeart/2005/8/layout/cycle2"/>
    <dgm:cxn modelId="{DF1F03D2-C9F0-47AB-8ED9-954CF3501CD1}" type="presOf" srcId="{609FCEB3-CDD8-4FC8-B824-3CF0CB797F8C}" destId="{276C9631-C48B-4BD0-A9BA-E620A1792087}" srcOrd="1" destOrd="0" presId="urn:microsoft.com/office/officeart/2005/8/layout/cycle2"/>
    <dgm:cxn modelId="{EE0B6DD9-5A41-432E-BBB5-CB0145C1EA9B}" type="presOf" srcId="{609FCEB3-CDD8-4FC8-B824-3CF0CB797F8C}" destId="{39FF7C75-5D33-46F4-BD08-5FAA3DE37851}" srcOrd="0" destOrd="0" presId="urn:microsoft.com/office/officeart/2005/8/layout/cycle2"/>
    <dgm:cxn modelId="{13AB97DA-6924-45B9-A638-9BE6663F685D}" type="presOf" srcId="{2A741E97-DC1A-4610-A704-494258DEA7FA}" destId="{78CDFCD5-3B6D-42C8-A3C8-35DBBABBBB7E}" srcOrd="0" destOrd="0" presId="urn:microsoft.com/office/officeart/2005/8/layout/cycle2"/>
    <dgm:cxn modelId="{C42CB1E9-D5EA-4DA7-8300-260EBC2FFB42}" srcId="{E38BAF8D-378C-48F0-9627-8596995588E0}" destId="{043A73E5-6011-43CD-91C9-3C95B2382759}" srcOrd="4" destOrd="0" parTransId="{7063B1A7-398A-4E80-8979-424FADC5E7D3}" sibTransId="{888C1C20-9F8B-4F0A-99FC-35041BEF6B98}"/>
    <dgm:cxn modelId="{7198E3F8-3E9B-4D0F-80F7-C07538876D8E}" type="presOf" srcId="{3D323169-7FB2-4B5E-BB05-278EEBA13817}" destId="{5ED05BF6-6C39-46EA-9E4C-A1CC83B0EC79}" srcOrd="1" destOrd="0" presId="urn:microsoft.com/office/officeart/2005/8/layout/cycle2"/>
    <dgm:cxn modelId="{36784E05-EFD9-4252-AB9F-BF97C2A8DC0E}" type="presParOf" srcId="{E6422225-0D5F-42A6-AA57-693B206225DE}" destId="{E8C31955-5944-4ACF-A33C-D3339EE0954E}" srcOrd="0" destOrd="0" presId="urn:microsoft.com/office/officeart/2005/8/layout/cycle2"/>
    <dgm:cxn modelId="{F187E039-F15B-41F7-9131-457A952D0DD4}" type="presParOf" srcId="{E6422225-0D5F-42A6-AA57-693B206225DE}" destId="{E1241818-90F1-4B68-BE11-E86B672AC353}" srcOrd="1" destOrd="0" presId="urn:microsoft.com/office/officeart/2005/8/layout/cycle2"/>
    <dgm:cxn modelId="{F942F1BA-80FD-4D7D-ACB0-C19845795CB9}" type="presParOf" srcId="{E1241818-90F1-4B68-BE11-E86B672AC353}" destId="{23AABCDC-82C2-40D7-A381-5567629334E1}" srcOrd="0" destOrd="0" presId="urn:microsoft.com/office/officeart/2005/8/layout/cycle2"/>
    <dgm:cxn modelId="{9AE9E22F-3B8A-4E93-A32E-CAACA7B16408}" type="presParOf" srcId="{E6422225-0D5F-42A6-AA57-693B206225DE}" destId="{F3D2EEC0-9A91-4B08-AB27-019BF937445D}" srcOrd="2" destOrd="0" presId="urn:microsoft.com/office/officeart/2005/8/layout/cycle2"/>
    <dgm:cxn modelId="{0EB2D82B-2B91-4E4D-AF32-26BAC28B2812}" type="presParOf" srcId="{E6422225-0D5F-42A6-AA57-693B206225DE}" destId="{0B2F7356-6799-42F7-956A-676BAD4B66D1}" srcOrd="3" destOrd="0" presId="urn:microsoft.com/office/officeart/2005/8/layout/cycle2"/>
    <dgm:cxn modelId="{32CD54B3-4787-433D-A323-39BE80422693}" type="presParOf" srcId="{0B2F7356-6799-42F7-956A-676BAD4B66D1}" destId="{180E85C0-E4A6-47FB-8090-707A27D0DAF0}" srcOrd="0" destOrd="0" presId="urn:microsoft.com/office/officeart/2005/8/layout/cycle2"/>
    <dgm:cxn modelId="{4E570E59-0BB9-4789-8ED9-7643F3945626}" type="presParOf" srcId="{E6422225-0D5F-42A6-AA57-693B206225DE}" destId="{21AFC99B-C385-4420-9EA8-2F3627E0B200}" srcOrd="4" destOrd="0" presId="urn:microsoft.com/office/officeart/2005/8/layout/cycle2"/>
    <dgm:cxn modelId="{BB045BE6-E275-4A5F-9777-6E204B698A8E}" type="presParOf" srcId="{E6422225-0D5F-42A6-AA57-693B206225DE}" destId="{78CDFCD5-3B6D-42C8-A3C8-35DBBABBBB7E}" srcOrd="5" destOrd="0" presId="urn:microsoft.com/office/officeart/2005/8/layout/cycle2"/>
    <dgm:cxn modelId="{EDA62529-0CC9-487B-9808-DD6A05624A1A}" type="presParOf" srcId="{78CDFCD5-3B6D-42C8-A3C8-35DBBABBBB7E}" destId="{C9D6BC79-0D36-4C78-9B41-FF8D259F2C08}" srcOrd="0" destOrd="0" presId="urn:microsoft.com/office/officeart/2005/8/layout/cycle2"/>
    <dgm:cxn modelId="{1D0DC732-97F0-43FE-A6D6-4B5AB5DC5C2F}" type="presParOf" srcId="{E6422225-0D5F-42A6-AA57-693B206225DE}" destId="{3E49F17E-CB1E-42B0-994B-0A4A8D131FF7}" srcOrd="6" destOrd="0" presId="urn:microsoft.com/office/officeart/2005/8/layout/cycle2"/>
    <dgm:cxn modelId="{959E035E-0EB8-4D8E-8761-7A5F2EBBCC84}" type="presParOf" srcId="{E6422225-0D5F-42A6-AA57-693B206225DE}" destId="{EC5A1934-3EE9-4516-9D0A-FCF73C9866AF}" srcOrd="7" destOrd="0" presId="urn:microsoft.com/office/officeart/2005/8/layout/cycle2"/>
    <dgm:cxn modelId="{C6502BAF-16F8-44A1-A4C3-8BC91684EC19}" type="presParOf" srcId="{EC5A1934-3EE9-4516-9D0A-FCF73C9866AF}" destId="{5ED05BF6-6C39-46EA-9E4C-A1CC83B0EC79}" srcOrd="0" destOrd="0" presId="urn:microsoft.com/office/officeart/2005/8/layout/cycle2"/>
    <dgm:cxn modelId="{8D244C25-DC75-4AA9-BB1E-EB83FF7201F1}" type="presParOf" srcId="{E6422225-0D5F-42A6-AA57-693B206225DE}" destId="{1E56149A-4C36-4B83-999C-9CBFCC084333}" srcOrd="8" destOrd="0" presId="urn:microsoft.com/office/officeart/2005/8/layout/cycle2"/>
    <dgm:cxn modelId="{4A83F003-0B65-49D3-92C2-045A02B052C5}" type="presParOf" srcId="{E6422225-0D5F-42A6-AA57-693B206225DE}" destId="{CD9BB302-E4F8-467E-9D6F-8D99CDFE32E8}" srcOrd="9" destOrd="0" presId="urn:microsoft.com/office/officeart/2005/8/layout/cycle2"/>
    <dgm:cxn modelId="{9FCB43B1-E607-4C0C-9BCC-132A0193DE32}" type="presParOf" srcId="{CD9BB302-E4F8-467E-9D6F-8D99CDFE32E8}" destId="{22A36775-F30F-4FA3-B7DC-4EEDF7668B60}" srcOrd="0" destOrd="0" presId="urn:microsoft.com/office/officeart/2005/8/layout/cycle2"/>
    <dgm:cxn modelId="{8D016407-A90B-41EA-9433-EF6436E9DFB5}" type="presParOf" srcId="{E6422225-0D5F-42A6-AA57-693B206225DE}" destId="{E2B6EB6A-D394-4B86-B6B2-EFF48ACB5912}" srcOrd="10" destOrd="0" presId="urn:microsoft.com/office/officeart/2005/8/layout/cycle2"/>
    <dgm:cxn modelId="{AFE447FB-F197-4A79-B7CA-FDC2A49A2234}" type="presParOf" srcId="{E6422225-0D5F-42A6-AA57-693B206225DE}" destId="{39FF7C75-5D33-46F4-BD08-5FAA3DE37851}" srcOrd="11" destOrd="0" presId="urn:microsoft.com/office/officeart/2005/8/layout/cycle2"/>
    <dgm:cxn modelId="{201B4045-75DF-42EB-9C54-72E4C89B1053}" type="presParOf" srcId="{39FF7C75-5D33-46F4-BD08-5FAA3DE37851}" destId="{276C9631-C48B-4BD0-A9BA-E620A179208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C733F0-2723-4C58-A64F-21C5E81A6D96}" type="doc">
      <dgm:prSet loTypeId="urn:microsoft.com/office/officeart/2005/8/layout/vProcess5" loCatId="process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04195EEE-AA92-43DB-99CD-7DF3D411F013}">
      <dgm:prSet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n-GB" sz="4000" dirty="0">
              <a:solidFill>
                <a:schemeClr val="tx1"/>
              </a:solidFill>
            </a:rPr>
            <a:t>Start date: August 2017 </a:t>
          </a:r>
          <a:endParaRPr lang="en-US" sz="4000" dirty="0">
            <a:solidFill>
              <a:schemeClr val="tx1"/>
            </a:solidFill>
          </a:endParaRPr>
        </a:p>
      </dgm:t>
    </dgm:pt>
    <dgm:pt modelId="{617090FE-4530-43D3-ACCC-556E8D5EC442}" type="parTrans" cxnId="{BAB29278-2D27-411A-BEA0-6A503B2AAED8}">
      <dgm:prSet/>
      <dgm:spPr/>
      <dgm:t>
        <a:bodyPr/>
        <a:lstStyle/>
        <a:p>
          <a:endParaRPr lang="en-US"/>
        </a:p>
      </dgm:t>
    </dgm:pt>
    <dgm:pt modelId="{B0C7241B-FD10-45DC-8CEA-74B2B8069900}" type="sibTrans" cxnId="{BAB29278-2D27-411A-BEA0-6A503B2AAED8}">
      <dgm:prSet/>
      <dgm:spPr/>
      <dgm:t>
        <a:bodyPr/>
        <a:lstStyle/>
        <a:p>
          <a:endParaRPr lang="en-US"/>
        </a:p>
      </dgm:t>
    </dgm:pt>
    <dgm:pt modelId="{2028369D-62F2-4E50-94CD-CF244F1826BF}">
      <dgm:prSet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n-GB" sz="2400">
              <a:solidFill>
                <a:schemeClr val="tx1"/>
              </a:solidFill>
            </a:rPr>
            <a:t>Enhance the business environment for exporting SMEs; and</a:t>
          </a:r>
          <a:endParaRPr lang="en-US" sz="2400" dirty="0">
            <a:solidFill>
              <a:schemeClr val="tx1"/>
            </a:solidFill>
          </a:endParaRPr>
        </a:p>
      </dgm:t>
    </dgm:pt>
    <dgm:pt modelId="{B64F14BC-2C3C-4A7B-A3B1-4B855D66C162}" type="parTrans" cxnId="{6506D76C-6791-427D-BC86-69A6A973B97B}">
      <dgm:prSet/>
      <dgm:spPr/>
      <dgm:t>
        <a:bodyPr/>
        <a:lstStyle/>
        <a:p>
          <a:endParaRPr lang="en-US"/>
        </a:p>
      </dgm:t>
    </dgm:pt>
    <dgm:pt modelId="{007E9903-E8AA-41E8-ADFA-BF44C5C9C670}" type="sibTrans" cxnId="{6506D76C-6791-427D-BC86-69A6A973B97B}">
      <dgm:prSet/>
      <dgm:spPr/>
      <dgm:t>
        <a:bodyPr/>
        <a:lstStyle/>
        <a:p>
          <a:endParaRPr lang="en-US"/>
        </a:p>
      </dgm:t>
    </dgm:pt>
    <dgm:pt modelId="{8ACC5D6A-B3CD-4599-9B90-ABFD4BD3588A}">
      <dgm:prSet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r>
            <a:rPr lang="en-GB" sz="2400">
              <a:solidFill>
                <a:schemeClr val="tx1"/>
              </a:solidFill>
            </a:rPr>
            <a:t>Promote exports of the Mauritius private sector including SMEs, Women and Young Entrepreneurs </a:t>
          </a:r>
          <a:endParaRPr lang="en-US" sz="2400" dirty="0">
            <a:solidFill>
              <a:schemeClr val="tx1"/>
            </a:solidFill>
          </a:endParaRPr>
        </a:p>
      </dgm:t>
    </dgm:pt>
    <dgm:pt modelId="{FA0CCE8E-49D4-4995-9791-C684AA6F7D99}" type="parTrans" cxnId="{1C959AE2-BDEF-47DB-B565-91EA67FD5DD0}">
      <dgm:prSet/>
      <dgm:spPr/>
      <dgm:t>
        <a:bodyPr/>
        <a:lstStyle/>
        <a:p>
          <a:endParaRPr lang="en-US"/>
        </a:p>
      </dgm:t>
    </dgm:pt>
    <dgm:pt modelId="{5B41135B-A8B6-4A8A-A478-0DCCDA28AFD9}" type="sibTrans" cxnId="{1C959AE2-BDEF-47DB-B565-91EA67FD5DD0}">
      <dgm:prSet/>
      <dgm:spPr/>
      <dgm:t>
        <a:bodyPr/>
        <a:lstStyle/>
        <a:p>
          <a:endParaRPr lang="en-US"/>
        </a:p>
      </dgm:t>
    </dgm:pt>
    <dgm:pt modelId="{85C6BE8E-2482-41F8-A0EC-B8637E2BD3A9}">
      <dgm:prSet custT="1"/>
      <dgm:spPr>
        <a:solidFill>
          <a:srgbClr val="0000FF"/>
        </a:solidFill>
        <a:ln>
          <a:solidFill>
            <a:srgbClr val="0070C0"/>
          </a:solidFill>
        </a:ln>
      </dgm:spPr>
      <dgm:t>
        <a:bodyPr/>
        <a:lstStyle/>
        <a:p>
          <a:r>
            <a:rPr lang="en-GB" sz="2800" b="1" dirty="0"/>
            <a:t>OUTCOME: Improve ability of SMEs to become export ready </a:t>
          </a:r>
          <a:endParaRPr lang="en-US" sz="2800" b="1" dirty="0"/>
        </a:p>
      </dgm:t>
    </dgm:pt>
    <dgm:pt modelId="{9291D8A3-B0D5-4D91-BCEC-D03DBF71F165}" type="parTrans" cxnId="{9B28C1DA-B970-49D2-9208-2E2784808899}">
      <dgm:prSet/>
      <dgm:spPr/>
      <dgm:t>
        <a:bodyPr/>
        <a:lstStyle/>
        <a:p>
          <a:endParaRPr lang="en-US"/>
        </a:p>
      </dgm:t>
    </dgm:pt>
    <dgm:pt modelId="{CF90249B-1AC3-4092-8AD1-9D0AB4042C07}" type="sibTrans" cxnId="{9B28C1DA-B970-49D2-9208-2E2784808899}">
      <dgm:prSet/>
      <dgm:spPr/>
      <dgm:t>
        <a:bodyPr/>
        <a:lstStyle/>
        <a:p>
          <a:endParaRPr lang="en-US"/>
        </a:p>
      </dgm:t>
    </dgm:pt>
    <dgm:pt modelId="{CA0AD08D-8B36-48AA-BEF6-20B6AC03BA8B}">
      <dgm:prSet custT="1"/>
      <dgm:spPr>
        <a:solidFill>
          <a:schemeClr val="accent3">
            <a:lumMod val="20000"/>
            <a:lumOff val="80000"/>
          </a:schemeClr>
        </a:solidFill>
        <a:ln>
          <a:solidFill>
            <a:schemeClr val="accent3">
              <a:lumMod val="40000"/>
              <a:lumOff val="60000"/>
            </a:schemeClr>
          </a:solidFill>
        </a:ln>
      </dgm:spPr>
      <dgm:t>
        <a:bodyPr/>
        <a:lstStyle/>
        <a:p>
          <a:r>
            <a:rPr lang="en-GB" sz="4000" dirty="0">
              <a:solidFill>
                <a:schemeClr val="tx1"/>
              </a:solidFill>
            </a:rPr>
            <a:t>OBJECTIVES</a:t>
          </a:r>
          <a:endParaRPr lang="en-US" sz="4000" dirty="0">
            <a:solidFill>
              <a:schemeClr val="tx1"/>
            </a:solidFill>
          </a:endParaRPr>
        </a:p>
      </dgm:t>
    </dgm:pt>
    <dgm:pt modelId="{32C456F7-E9C7-4008-A20E-147F943071C0}" type="sibTrans" cxnId="{CB6E12AD-A711-4E55-9651-DB0818B9E794}">
      <dgm:prSet/>
      <dgm:spPr/>
      <dgm:t>
        <a:bodyPr/>
        <a:lstStyle/>
        <a:p>
          <a:endParaRPr lang="en-US"/>
        </a:p>
      </dgm:t>
    </dgm:pt>
    <dgm:pt modelId="{053D1D3E-D6BC-42FB-B6A0-490115D0485B}" type="parTrans" cxnId="{CB6E12AD-A711-4E55-9651-DB0818B9E794}">
      <dgm:prSet/>
      <dgm:spPr/>
      <dgm:t>
        <a:bodyPr/>
        <a:lstStyle/>
        <a:p>
          <a:endParaRPr lang="en-US"/>
        </a:p>
      </dgm:t>
    </dgm:pt>
    <dgm:pt modelId="{B27A079A-BB46-4873-AE3A-BDE0244E7E66}" type="pres">
      <dgm:prSet presAssocID="{0FC733F0-2723-4C58-A64F-21C5E81A6D96}" presName="outerComposite" presStyleCnt="0">
        <dgm:presLayoutVars>
          <dgm:chMax val="5"/>
          <dgm:dir/>
          <dgm:resizeHandles val="exact"/>
        </dgm:presLayoutVars>
      </dgm:prSet>
      <dgm:spPr/>
    </dgm:pt>
    <dgm:pt modelId="{77C3E37D-1C3C-4C48-AB53-F9AA9CD374FC}" type="pres">
      <dgm:prSet presAssocID="{0FC733F0-2723-4C58-A64F-21C5E81A6D96}" presName="dummyMaxCanvas" presStyleCnt="0">
        <dgm:presLayoutVars/>
      </dgm:prSet>
      <dgm:spPr/>
    </dgm:pt>
    <dgm:pt modelId="{09BA201A-BF0F-4BF4-8656-2466C15BDAAA}" type="pres">
      <dgm:prSet presAssocID="{0FC733F0-2723-4C58-A64F-21C5E81A6D96}" presName="FiveNodes_1" presStyleLbl="node1" presStyleIdx="0" presStyleCnt="5" custLinFactNeighborX="-11544" custLinFactNeighborY="-17890">
        <dgm:presLayoutVars>
          <dgm:bulletEnabled val="1"/>
        </dgm:presLayoutVars>
      </dgm:prSet>
      <dgm:spPr/>
    </dgm:pt>
    <dgm:pt modelId="{617D18F3-8104-4D18-A78F-ED4ACEF2B6E8}" type="pres">
      <dgm:prSet presAssocID="{0FC733F0-2723-4C58-A64F-21C5E81A6D96}" presName="FiveNodes_2" presStyleLbl="node1" presStyleIdx="1" presStyleCnt="5" custLinFactNeighborX="-262" custLinFactNeighborY="-4473">
        <dgm:presLayoutVars>
          <dgm:bulletEnabled val="1"/>
        </dgm:presLayoutVars>
      </dgm:prSet>
      <dgm:spPr/>
    </dgm:pt>
    <dgm:pt modelId="{2E1B5706-A826-464B-A41C-95D3A6412143}" type="pres">
      <dgm:prSet presAssocID="{0FC733F0-2723-4C58-A64F-21C5E81A6D96}" presName="FiveNodes_3" presStyleLbl="node1" presStyleIdx="2" presStyleCnt="5">
        <dgm:presLayoutVars>
          <dgm:bulletEnabled val="1"/>
        </dgm:presLayoutVars>
      </dgm:prSet>
      <dgm:spPr/>
    </dgm:pt>
    <dgm:pt modelId="{9FE3DF9D-768A-4D89-989C-981161CDC148}" type="pres">
      <dgm:prSet presAssocID="{0FC733F0-2723-4C58-A64F-21C5E81A6D96}" presName="FiveNodes_4" presStyleLbl="node1" presStyleIdx="3" presStyleCnt="5">
        <dgm:presLayoutVars>
          <dgm:bulletEnabled val="1"/>
        </dgm:presLayoutVars>
      </dgm:prSet>
      <dgm:spPr/>
    </dgm:pt>
    <dgm:pt modelId="{88E152EB-FBA1-4CF9-BBB6-2F5591841C38}" type="pres">
      <dgm:prSet presAssocID="{0FC733F0-2723-4C58-A64F-21C5E81A6D96}" presName="FiveNodes_5" presStyleLbl="node1" presStyleIdx="4" presStyleCnt="5" custScaleX="129870" custLinFactNeighborX="-22685" custLinFactNeighborY="-9205">
        <dgm:presLayoutVars>
          <dgm:bulletEnabled val="1"/>
        </dgm:presLayoutVars>
      </dgm:prSet>
      <dgm:spPr/>
    </dgm:pt>
    <dgm:pt modelId="{13DE91CD-D523-465F-BBCB-6E5A6B98AB64}" type="pres">
      <dgm:prSet presAssocID="{0FC733F0-2723-4C58-A64F-21C5E81A6D96}" presName="FiveConn_1-2" presStyleLbl="fgAccFollowNode1" presStyleIdx="0" presStyleCnt="4">
        <dgm:presLayoutVars>
          <dgm:bulletEnabled val="1"/>
        </dgm:presLayoutVars>
      </dgm:prSet>
      <dgm:spPr/>
    </dgm:pt>
    <dgm:pt modelId="{AB258878-B998-4737-991C-8A99DE091FF4}" type="pres">
      <dgm:prSet presAssocID="{0FC733F0-2723-4C58-A64F-21C5E81A6D96}" presName="FiveConn_2-3" presStyleLbl="fgAccFollowNode1" presStyleIdx="1" presStyleCnt="4">
        <dgm:presLayoutVars>
          <dgm:bulletEnabled val="1"/>
        </dgm:presLayoutVars>
      </dgm:prSet>
      <dgm:spPr/>
    </dgm:pt>
    <dgm:pt modelId="{8B11CDEC-23D3-4032-8E89-957F1606DA95}" type="pres">
      <dgm:prSet presAssocID="{0FC733F0-2723-4C58-A64F-21C5E81A6D96}" presName="FiveConn_3-4" presStyleLbl="fgAccFollowNode1" presStyleIdx="2" presStyleCnt="4">
        <dgm:presLayoutVars>
          <dgm:bulletEnabled val="1"/>
        </dgm:presLayoutVars>
      </dgm:prSet>
      <dgm:spPr/>
    </dgm:pt>
    <dgm:pt modelId="{C634DA42-9895-4917-A74F-C166CBE4D263}" type="pres">
      <dgm:prSet presAssocID="{0FC733F0-2723-4C58-A64F-21C5E81A6D96}" presName="FiveConn_4-5" presStyleLbl="fgAccFollowNode1" presStyleIdx="3" presStyleCnt="4">
        <dgm:presLayoutVars>
          <dgm:bulletEnabled val="1"/>
        </dgm:presLayoutVars>
      </dgm:prSet>
      <dgm:spPr/>
    </dgm:pt>
    <dgm:pt modelId="{62439A68-8260-46A1-A58E-5F36F3035327}" type="pres">
      <dgm:prSet presAssocID="{0FC733F0-2723-4C58-A64F-21C5E81A6D96}" presName="FiveNodes_1_text" presStyleLbl="node1" presStyleIdx="4" presStyleCnt="5">
        <dgm:presLayoutVars>
          <dgm:bulletEnabled val="1"/>
        </dgm:presLayoutVars>
      </dgm:prSet>
      <dgm:spPr/>
    </dgm:pt>
    <dgm:pt modelId="{1DD1AD9D-20F9-4C9C-A362-85B18899FBF9}" type="pres">
      <dgm:prSet presAssocID="{0FC733F0-2723-4C58-A64F-21C5E81A6D96}" presName="FiveNodes_2_text" presStyleLbl="node1" presStyleIdx="4" presStyleCnt="5">
        <dgm:presLayoutVars>
          <dgm:bulletEnabled val="1"/>
        </dgm:presLayoutVars>
      </dgm:prSet>
      <dgm:spPr/>
    </dgm:pt>
    <dgm:pt modelId="{6F3E5B57-320F-49D7-ADED-85E15BBC2C15}" type="pres">
      <dgm:prSet presAssocID="{0FC733F0-2723-4C58-A64F-21C5E81A6D96}" presName="FiveNodes_3_text" presStyleLbl="node1" presStyleIdx="4" presStyleCnt="5">
        <dgm:presLayoutVars>
          <dgm:bulletEnabled val="1"/>
        </dgm:presLayoutVars>
      </dgm:prSet>
      <dgm:spPr/>
    </dgm:pt>
    <dgm:pt modelId="{3740AC27-FBAC-4691-98DD-73834137701F}" type="pres">
      <dgm:prSet presAssocID="{0FC733F0-2723-4C58-A64F-21C5E81A6D96}" presName="FiveNodes_4_text" presStyleLbl="node1" presStyleIdx="4" presStyleCnt="5">
        <dgm:presLayoutVars>
          <dgm:bulletEnabled val="1"/>
        </dgm:presLayoutVars>
      </dgm:prSet>
      <dgm:spPr/>
    </dgm:pt>
    <dgm:pt modelId="{DD6BF687-41A8-4722-A481-509C09E225AE}" type="pres">
      <dgm:prSet presAssocID="{0FC733F0-2723-4C58-A64F-21C5E81A6D96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572F3608-952B-4E0D-B033-5409DA073B3C}" type="presOf" srcId="{CA0AD08D-8B36-48AA-BEF6-20B6AC03BA8B}" destId="{1DD1AD9D-20F9-4C9C-A362-85B18899FBF9}" srcOrd="1" destOrd="0" presId="urn:microsoft.com/office/officeart/2005/8/layout/vProcess5"/>
    <dgm:cxn modelId="{9607C21A-7C37-4F69-A714-5BBFA79E8BB6}" type="presOf" srcId="{32C456F7-E9C7-4008-A20E-147F943071C0}" destId="{AB258878-B998-4737-991C-8A99DE091FF4}" srcOrd="0" destOrd="0" presId="urn:microsoft.com/office/officeart/2005/8/layout/vProcess5"/>
    <dgm:cxn modelId="{B9D5C52E-E6F5-410D-BEC9-D13E4D37CB80}" type="presOf" srcId="{5B41135B-A8B6-4A8A-A478-0DCCDA28AFD9}" destId="{C634DA42-9895-4917-A74F-C166CBE4D263}" srcOrd="0" destOrd="0" presId="urn:microsoft.com/office/officeart/2005/8/layout/vProcess5"/>
    <dgm:cxn modelId="{7260785B-6379-47A6-A334-1C7E793E74B0}" type="presOf" srcId="{85C6BE8E-2482-41F8-A0EC-B8637E2BD3A9}" destId="{DD6BF687-41A8-4722-A481-509C09E225AE}" srcOrd="1" destOrd="0" presId="urn:microsoft.com/office/officeart/2005/8/layout/vProcess5"/>
    <dgm:cxn modelId="{17E27742-2DDC-4A4E-9448-D78453AC4C4C}" type="presOf" srcId="{007E9903-E8AA-41E8-ADFA-BF44C5C9C670}" destId="{8B11CDEC-23D3-4032-8E89-957F1606DA95}" srcOrd="0" destOrd="0" presId="urn:microsoft.com/office/officeart/2005/8/layout/vProcess5"/>
    <dgm:cxn modelId="{6506D76C-6791-427D-BC86-69A6A973B97B}" srcId="{0FC733F0-2723-4C58-A64F-21C5E81A6D96}" destId="{2028369D-62F2-4E50-94CD-CF244F1826BF}" srcOrd="2" destOrd="0" parTransId="{B64F14BC-2C3C-4A7B-A3B1-4B855D66C162}" sibTransId="{007E9903-E8AA-41E8-ADFA-BF44C5C9C670}"/>
    <dgm:cxn modelId="{23267071-5473-4D0F-88FA-C5DE4BF3E2EF}" type="presOf" srcId="{B0C7241B-FD10-45DC-8CEA-74B2B8069900}" destId="{13DE91CD-D523-465F-BBCB-6E5A6B98AB64}" srcOrd="0" destOrd="0" presId="urn:microsoft.com/office/officeart/2005/8/layout/vProcess5"/>
    <dgm:cxn modelId="{CE3CC273-4DC1-4165-9AC1-C06DB8BBCBF4}" type="presOf" srcId="{04195EEE-AA92-43DB-99CD-7DF3D411F013}" destId="{62439A68-8260-46A1-A58E-5F36F3035327}" srcOrd="1" destOrd="0" presId="urn:microsoft.com/office/officeart/2005/8/layout/vProcess5"/>
    <dgm:cxn modelId="{CCC83554-4588-42EB-931C-149E8570C1AB}" type="presOf" srcId="{2028369D-62F2-4E50-94CD-CF244F1826BF}" destId="{6F3E5B57-320F-49D7-ADED-85E15BBC2C15}" srcOrd="1" destOrd="0" presId="urn:microsoft.com/office/officeart/2005/8/layout/vProcess5"/>
    <dgm:cxn modelId="{CF945455-0017-4DE2-84AC-85430945569E}" type="presOf" srcId="{0FC733F0-2723-4C58-A64F-21C5E81A6D96}" destId="{B27A079A-BB46-4873-AE3A-BDE0244E7E66}" srcOrd="0" destOrd="0" presId="urn:microsoft.com/office/officeart/2005/8/layout/vProcess5"/>
    <dgm:cxn modelId="{BAB29278-2D27-411A-BEA0-6A503B2AAED8}" srcId="{0FC733F0-2723-4C58-A64F-21C5E81A6D96}" destId="{04195EEE-AA92-43DB-99CD-7DF3D411F013}" srcOrd="0" destOrd="0" parTransId="{617090FE-4530-43D3-ACCC-556E8D5EC442}" sibTransId="{B0C7241B-FD10-45DC-8CEA-74B2B8069900}"/>
    <dgm:cxn modelId="{2F713159-112B-4FF7-9E1B-90E06C3E0DB7}" type="presOf" srcId="{8ACC5D6A-B3CD-4599-9B90-ABFD4BD3588A}" destId="{9FE3DF9D-768A-4D89-989C-981161CDC148}" srcOrd="0" destOrd="0" presId="urn:microsoft.com/office/officeart/2005/8/layout/vProcess5"/>
    <dgm:cxn modelId="{6671257A-6928-4881-98FF-E5A9A1749322}" type="presOf" srcId="{8ACC5D6A-B3CD-4599-9B90-ABFD4BD3588A}" destId="{3740AC27-FBAC-4691-98DD-73834137701F}" srcOrd="1" destOrd="0" presId="urn:microsoft.com/office/officeart/2005/8/layout/vProcess5"/>
    <dgm:cxn modelId="{17E61B8C-053F-4F82-AFA4-F48FF0EBAEE2}" type="presOf" srcId="{04195EEE-AA92-43DB-99CD-7DF3D411F013}" destId="{09BA201A-BF0F-4BF4-8656-2466C15BDAAA}" srcOrd="0" destOrd="0" presId="urn:microsoft.com/office/officeart/2005/8/layout/vProcess5"/>
    <dgm:cxn modelId="{0341B28E-5F17-44A2-9CF1-0FBAF495738F}" type="presOf" srcId="{CA0AD08D-8B36-48AA-BEF6-20B6AC03BA8B}" destId="{617D18F3-8104-4D18-A78F-ED4ACEF2B6E8}" srcOrd="0" destOrd="0" presId="urn:microsoft.com/office/officeart/2005/8/layout/vProcess5"/>
    <dgm:cxn modelId="{541CC9A5-084F-4926-B5D4-DEBFA85BDBF5}" type="presOf" srcId="{2028369D-62F2-4E50-94CD-CF244F1826BF}" destId="{2E1B5706-A826-464B-A41C-95D3A6412143}" srcOrd="0" destOrd="0" presId="urn:microsoft.com/office/officeart/2005/8/layout/vProcess5"/>
    <dgm:cxn modelId="{CB6E12AD-A711-4E55-9651-DB0818B9E794}" srcId="{0FC733F0-2723-4C58-A64F-21C5E81A6D96}" destId="{CA0AD08D-8B36-48AA-BEF6-20B6AC03BA8B}" srcOrd="1" destOrd="0" parTransId="{053D1D3E-D6BC-42FB-B6A0-490115D0485B}" sibTransId="{32C456F7-E9C7-4008-A20E-147F943071C0}"/>
    <dgm:cxn modelId="{9B28C1DA-B970-49D2-9208-2E2784808899}" srcId="{0FC733F0-2723-4C58-A64F-21C5E81A6D96}" destId="{85C6BE8E-2482-41F8-A0EC-B8637E2BD3A9}" srcOrd="4" destOrd="0" parTransId="{9291D8A3-B0D5-4D91-BCEC-D03DBF71F165}" sibTransId="{CF90249B-1AC3-4092-8AD1-9D0AB4042C07}"/>
    <dgm:cxn modelId="{1C959AE2-BDEF-47DB-B565-91EA67FD5DD0}" srcId="{0FC733F0-2723-4C58-A64F-21C5E81A6D96}" destId="{8ACC5D6A-B3CD-4599-9B90-ABFD4BD3588A}" srcOrd="3" destOrd="0" parTransId="{FA0CCE8E-49D4-4995-9791-C684AA6F7D99}" sibTransId="{5B41135B-A8B6-4A8A-A478-0DCCDA28AFD9}"/>
    <dgm:cxn modelId="{EE2FE8FB-D358-4D71-B189-A85D5B70476F}" type="presOf" srcId="{85C6BE8E-2482-41F8-A0EC-B8637E2BD3A9}" destId="{88E152EB-FBA1-4CF9-BBB6-2F5591841C38}" srcOrd="0" destOrd="0" presId="urn:microsoft.com/office/officeart/2005/8/layout/vProcess5"/>
    <dgm:cxn modelId="{DA5FA4E5-4D3A-459E-A47A-5B7455462133}" type="presParOf" srcId="{B27A079A-BB46-4873-AE3A-BDE0244E7E66}" destId="{77C3E37D-1C3C-4C48-AB53-F9AA9CD374FC}" srcOrd="0" destOrd="0" presId="urn:microsoft.com/office/officeart/2005/8/layout/vProcess5"/>
    <dgm:cxn modelId="{10912E83-BF91-4CAE-96DE-EE5151F15299}" type="presParOf" srcId="{B27A079A-BB46-4873-AE3A-BDE0244E7E66}" destId="{09BA201A-BF0F-4BF4-8656-2466C15BDAAA}" srcOrd="1" destOrd="0" presId="urn:microsoft.com/office/officeart/2005/8/layout/vProcess5"/>
    <dgm:cxn modelId="{6A1EAD4A-58A1-45F6-93D7-A0B88481222F}" type="presParOf" srcId="{B27A079A-BB46-4873-AE3A-BDE0244E7E66}" destId="{617D18F3-8104-4D18-A78F-ED4ACEF2B6E8}" srcOrd="2" destOrd="0" presId="urn:microsoft.com/office/officeart/2005/8/layout/vProcess5"/>
    <dgm:cxn modelId="{7D555857-841C-4FC1-B98E-528B4E2AAB74}" type="presParOf" srcId="{B27A079A-BB46-4873-AE3A-BDE0244E7E66}" destId="{2E1B5706-A826-464B-A41C-95D3A6412143}" srcOrd="3" destOrd="0" presId="urn:microsoft.com/office/officeart/2005/8/layout/vProcess5"/>
    <dgm:cxn modelId="{3343F676-8137-4F40-B49D-BE157B876108}" type="presParOf" srcId="{B27A079A-BB46-4873-AE3A-BDE0244E7E66}" destId="{9FE3DF9D-768A-4D89-989C-981161CDC148}" srcOrd="4" destOrd="0" presId="urn:microsoft.com/office/officeart/2005/8/layout/vProcess5"/>
    <dgm:cxn modelId="{A751F284-460B-4180-9B03-7CAB24DDF7E4}" type="presParOf" srcId="{B27A079A-BB46-4873-AE3A-BDE0244E7E66}" destId="{88E152EB-FBA1-4CF9-BBB6-2F5591841C38}" srcOrd="5" destOrd="0" presId="urn:microsoft.com/office/officeart/2005/8/layout/vProcess5"/>
    <dgm:cxn modelId="{91912941-AD29-4FE5-8784-6216435D17BF}" type="presParOf" srcId="{B27A079A-BB46-4873-AE3A-BDE0244E7E66}" destId="{13DE91CD-D523-465F-BBCB-6E5A6B98AB64}" srcOrd="6" destOrd="0" presId="urn:microsoft.com/office/officeart/2005/8/layout/vProcess5"/>
    <dgm:cxn modelId="{51014177-2F74-40E5-913F-6B176EFA3FE8}" type="presParOf" srcId="{B27A079A-BB46-4873-AE3A-BDE0244E7E66}" destId="{AB258878-B998-4737-991C-8A99DE091FF4}" srcOrd="7" destOrd="0" presId="urn:microsoft.com/office/officeart/2005/8/layout/vProcess5"/>
    <dgm:cxn modelId="{92891C00-75F8-4F11-AE2F-40F0B525F126}" type="presParOf" srcId="{B27A079A-BB46-4873-AE3A-BDE0244E7E66}" destId="{8B11CDEC-23D3-4032-8E89-957F1606DA95}" srcOrd="8" destOrd="0" presId="urn:microsoft.com/office/officeart/2005/8/layout/vProcess5"/>
    <dgm:cxn modelId="{85B793AF-2D3A-4C76-B039-6EBD157FEB4D}" type="presParOf" srcId="{B27A079A-BB46-4873-AE3A-BDE0244E7E66}" destId="{C634DA42-9895-4917-A74F-C166CBE4D263}" srcOrd="9" destOrd="0" presId="urn:microsoft.com/office/officeart/2005/8/layout/vProcess5"/>
    <dgm:cxn modelId="{8C979054-4F79-4F52-9326-F57162D462DF}" type="presParOf" srcId="{B27A079A-BB46-4873-AE3A-BDE0244E7E66}" destId="{62439A68-8260-46A1-A58E-5F36F3035327}" srcOrd="10" destOrd="0" presId="urn:microsoft.com/office/officeart/2005/8/layout/vProcess5"/>
    <dgm:cxn modelId="{911C511A-6300-42F0-80DB-F8C66A156055}" type="presParOf" srcId="{B27A079A-BB46-4873-AE3A-BDE0244E7E66}" destId="{1DD1AD9D-20F9-4C9C-A362-85B18899FBF9}" srcOrd="11" destOrd="0" presId="urn:microsoft.com/office/officeart/2005/8/layout/vProcess5"/>
    <dgm:cxn modelId="{8FEBE7B6-7310-4B80-BED3-C602A7D4C6AC}" type="presParOf" srcId="{B27A079A-BB46-4873-AE3A-BDE0244E7E66}" destId="{6F3E5B57-320F-49D7-ADED-85E15BBC2C15}" srcOrd="12" destOrd="0" presId="urn:microsoft.com/office/officeart/2005/8/layout/vProcess5"/>
    <dgm:cxn modelId="{3AF8BD64-CD02-4E91-88FD-D61C4E95DAB9}" type="presParOf" srcId="{B27A079A-BB46-4873-AE3A-BDE0244E7E66}" destId="{3740AC27-FBAC-4691-98DD-73834137701F}" srcOrd="13" destOrd="0" presId="urn:microsoft.com/office/officeart/2005/8/layout/vProcess5"/>
    <dgm:cxn modelId="{38D7BDC1-24C5-4DC5-804D-84B5768FA1CD}" type="presParOf" srcId="{B27A079A-BB46-4873-AE3A-BDE0244E7E66}" destId="{DD6BF687-41A8-4722-A481-509C09E225AE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994D57-FEA0-48BC-A03F-23C3CA1A4751}" type="doc">
      <dgm:prSet loTypeId="urn:microsoft.com/office/officeart/2005/8/layout/vList2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MU"/>
        </a:p>
      </dgm:t>
    </dgm:pt>
    <dgm:pt modelId="{3CE97916-0104-4156-92C1-47CDB956FE00}">
      <dgm:prSet custT="1"/>
      <dgm:spPr/>
      <dgm:t>
        <a:bodyPr/>
        <a:lstStyle/>
        <a:p>
          <a:r>
            <a:rPr lang="fr-FR" baseline="0" dirty="0">
              <a:solidFill>
                <a:srgbClr val="0000FF"/>
              </a:solidFill>
            </a:rPr>
            <a:t>GAPS AND CONSTRAINTS </a:t>
          </a:r>
          <a:endParaRPr lang="en-MU" dirty="0">
            <a:solidFill>
              <a:srgbClr val="0000FF"/>
            </a:solidFill>
          </a:endParaRPr>
        </a:p>
      </dgm:t>
    </dgm:pt>
    <dgm:pt modelId="{1E051419-6094-45E5-86F7-49ED78B2EFC1}" type="parTrans" cxnId="{A0206992-0AE1-4CE2-A8B8-43E51297FE6B}">
      <dgm:prSet/>
      <dgm:spPr/>
      <dgm:t>
        <a:bodyPr/>
        <a:lstStyle/>
        <a:p>
          <a:endParaRPr lang="en-MU"/>
        </a:p>
      </dgm:t>
    </dgm:pt>
    <dgm:pt modelId="{94C83A10-4B16-41F8-AE61-FD887BA95740}" type="sibTrans" cxnId="{A0206992-0AE1-4CE2-A8B8-43E51297FE6B}">
      <dgm:prSet/>
      <dgm:spPr/>
      <dgm:t>
        <a:bodyPr/>
        <a:lstStyle/>
        <a:p>
          <a:endParaRPr lang="en-MU"/>
        </a:p>
      </dgm:t>
    </dgm:pt>
    <dgm:pt modelId="{AF2F2D39-40C6-4B58-A836-54BE5BE671ED}" type="pres">
      <dgm:prSet presAssocID="{46994D57-FEA0-48BC-A03F-23C3CA1A4751}" presName="linear" presStyleCnt="0">
        <dgm:presLayoutVars>
          <dgm:animLvl val="lvl"/>
          <dgm:resizeHandles val="exact"/>
        </dgm:presLayoutVars>
      </dgm:prSet>
      <dgm:spPr/>
    </dgm:pt>
    <dgm:pt modelId="{B8586EAE-DE6B-4BC4-96E4-59F03DAB95DB}" type="pres">
      <dgm:prSet presAssocID="{3CE97916-0104-4156-92C1-47CDB956FE00}" presName="parentText" presStyleLbl="node1" presStyleIdx="0" presStyleCnt="1" custLinFactNeighborX="-303">
        <dgm:presLayoutVars>
          <dgm:chMax val="0"/>
          <dgm:bulletEnabled val="1"/>
        </dgm:presLayoutVars>
      </dgm:prSet>
      <dgm:spPr/>
    </dgm:pt>
  </dgm:ptLst>
  <dgm:cxnLst>
    <dgm:cxn modelId="{2B454A2D-F046-4BFB-97CC-FA1A00783827}" type="presOf" srcId="{3CE97916-0104-4156-92C1-47CDB956FE00}" destId="{B8586EAE-DE6B-4BC4-96E4-59F03DAB95DB}" srcOrd="0" destOrd="0" presId="urn:microsoft.com/office/officeart/2005/8/layout/vList2"/>
    <dgm:cxn modelId="{A0206992-0AE1-4CE2-A8B8-43E51297FE6B}" srcId="{46994D57-FEA0-48BC-A03F-23C3CA1A4751}" destId="{3CE97916-0104-4156-92C1-47CDB956FE00}" srcOrd="0" destOrd="0" parTransId="{1E051419-6094-45E5-86F7-49ED78B2EFC1}" sibTransId="{94C83A10-4B16-41F8-AE61-FD887BA95740}"/>
    <dgm:cxn modelId="{1093E0A2-A964-4A44-8183-D866DBEB72AD}" type="presOf" srcId="{46994D57-FEA0-48BC-A03F-23C3CA1A4751}" destId="{AF2F2D39-40C6-4B58-A836-54BE5BE671ED}" srcOrd="0" destOrd="0" presId="urn:microsoft.com/office/officeart/2005/8/layout/vList2"/>
    <dgm:cxn modelId="{AB741AD3-04A8-4799-9580-C69E343B651B}" type="presParOf" srcId="{AF2F2D39-40C6-4B58-A836-54BE5BE671ED}" destId="{B8586EAE-DE6B-4BC4-96E4-59F03DAB95D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92C961-138D-4CA7-B690-EC6CE50D7C42}" type="doc">
      <dgm:prSet loTypeId="urn:microsoft.com/office/officeart/2005/8/layout/bProcess4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MU"/>
        </a:p>
      </dgm:t>
    </dgm:pt>
    <dgm:pt modelId="{817D9D01-6A29-4157-8CA2-B4C08BF46E8A}">
      <dgm:prSet custT="1"/>
      <dgm:spPr/>
      <dgm:t>
        <a:bodyPr/>
        <a:lstStyle/>
        <a:p>
          <a:r>
            <a:rPr lang="fr-FR" sz="1800" dirty="0">
              <a:solidFill>
                <a:srgbClr val="0000FF"/>
              </a:solidFill>
            </a:rPr>
            <a:t>SME </a:t>
          </a:r>
          <a:r>
            <a:rPr lang="fr-FR" sz="1800" dirty="0" err="1">
              <a:solidFill>
                <a:srgbClr val="0000FF"/>
              </a:solidFill>
            </a:rPr>
            <a:t>sector</a:t>
          </a:r>
          <a:r>
            <a:rPr lang="fr-FR" sz="1800" dirty="0">
              <a:solidFill>
                <a:srgbClr val="0000FF"/>
              </a:solidFill>
            </a:rPr>
            <a:t> has been let out</a:t>
          </a:r>
          <a:endParaRPr lang="en-MU" sz="1800" dirty="0">
            <a:solidFill>
              <a:srgbClr val="0000FF"/>
            </a:solidFill>
          </a:endParaRPr>
        </a:p>
      </dgm:t>
    </dgm:pt>
    <dgm:pt modelId="{CB3AEECA-7233-4E1A-B9E0-02197DFF3D13}" type="parTrans" cxnId="{9D6DAA39-BE43-4ADA-A566-A36C55B465EB}">
      <dgm:prSet/>
      <dgm:spPr/>
      <dgm:t>
        <a:bodyPr/>
        <a:lstStyle/>
        <a:p>
          <a:endParaRPr lang="en-MU"/>
        </a:p>
      </dgm:t>
    </dgm:pt>
    <dgm:pt modelId="{769A3D15-90F4-4FA8-82A0-483059A8245D}" type="sibTrans" cxnId="{9D6DAA39-BE43-4ADA-A566-A36C55B465EB}">
      <dgm:prSet/>
      <dgm:spPr/>
      <dgm:t>
        <a:bodyPr/>
        <a:lstStyle/>
        <a:p>
          <a:endParaRPr lang="en-MU"/>
        </a:p>
      </dgm:t>
    </dgm:pt>
    <dgm:pt modelId="{C4C81C90-312E-43D4-9D07-2933F666833F}">
      <dgm:prSet custT="1"/>
      <dgm:spPr/>
      <dgm:t>
        <a:bodyPr/>
        <a:lstStyle/>
        <a:p>
          <a:r>
            <a:rPr lang="fr-FR" sz="1800" dirty="0" err="1">
              <a:solidFill>
                <a:srgbClr val="0000FF"/>
              </a:solidFill>
            </a:rPr>
            <a:t>Lack</a:t>
          </a:r>
          <a:r>
            <a:rPr lang="fr-FR" sz="1800" dirty="0">
              <a:solidFill>
                <a:srgbClr val="0000FF"/>
              </a:solidFill>
            </a:rPr>
            <a:t> or absence of </a:t>
          </a:r>
          <a:r>
            <a:rPr lang="fr-FR" sz="1800" dirty="0" err="1">
              <a:solidFill>
                <a:srgbClr val="0000FF"/>
              </a:solidFill>
            </a:rPr>
            <a:t>institutional</a:t>
          </a:r>
          <a:r>
            <a:rPr lang="fr-FR" sz="1800" dirty="0">
              <a:solidFill>
                <a:srgbClr val="0000FF"/>
              </a:solidFill>
            </a:rPr>
            <a:t> support for </a:t>
          </a:r>
          <a:r>
            <a:rPr lang="fr-FR" sz="1800" dirty="0" err="1">
              <a:solidFill>
                <a:srgbClr val="0000FF"/>
              </a:solidFill>
            </a:rPr>
            <a:t>SMEs</a:t>
          </a:r>
          <a:endParaRPr lang="en-MU" sz="1800" dirty="0">
            <a:solidFill>
              <a:srgbClr val="0000FF"/>
            </a:solidFill>
          </a:endParaRPr>
        </a:p>
      </dgm:t>
    </dgm:pt>
    <dgm:pt modelId="{088467F4-43A6-454E-91CA-3CEA1DD5DF37}" type="parTrans" cxnId="{52255ADA-0B55-49F3-9A32-2CE1AF9DC8E7}">
      <dgm:prSet/>
      <dgm:spPr/>
      <dgm:t>
        <a:bodyPr/>
        <a:lstStyle/>
        <a:p>
          <a:endParaRPr lang="en-MU"/>
        </a:p>
      </dgm:t>
    </dgm:pt>
    <dgm:pt modelId="{45F65B86-D119-48C8-B6A8-C9C1E92012DA}" type="sibTrans" cxnId="{52255ADA-0B55-49F3-9A32-2CE1AF9DC8E7}">
      <dgm:prSet/>
      <dgm:spPr/>
      <dgm:t>
        <a:bodyPr/>
        <a:lstStyle/>
        <a:p>
          <a:endParaRPr lang="en-MU"/>
        </a:p>
      </dgm:t>
    </dgm:pt>
    <dgm:pt modelId="{202C433F-11C7-473A-9BCA-60C54C3BF812}">
      <dgm:prSet custT="1"/>
      <dgm:spPr/>
      <dgm:t>
        <a:bodyPr/>
        <a:lstStyle/>
        <a:p>
          <a:r>
            <a:rPr lang="fr-FR" sz="1800" dirty="0">
              <a:solidFill>
                <a:srgbClr val="0000FF"/>
              </a:solidFill>
            </a:rPr>
            <a:t>Existence of </a:t>
          </a:r>
          <a:r>
            <a:rPr lang="fr-FR" sz="1800" dirty="0" err="1">
              <a:solidFill>
                <a:srgbClr val="0000FF"/>
              </a:solidFill>
            </a:rPr>
            <a:t>various</a:t>
          </a:r>
          <a:r>
            <a:rPr lang="fr-FR" sz="1800" dirty="0">
              <a:solidFill>
                <a:srgbClr val="0000FF"/>
              </a:solidFill>
            </a:rPr>
            <a:t> </a:t>
          </a:r>
          <a:r>
            <a:rPr lang="fr-FR" sz="1800" dirty="0" err="1">
              <a:solidFill>
                <a:srgbClr val="0000FF"/>
              </a:solidFill>
            </a:rPr>
            <a:t>schemes</a:t>
          </a:r>
          <a:r>
            <a:rPr lang="fr-FR" sz="1800" dirty="0">
              <a:solidFill>
                <a:srgbClr val="0000FF"/>
              </a:solidFill>
            </a:rPr>
            <a:t> for </a:t>
          </a:r>
          <a:r>
            <a:rPr lang="fr-FR" sz="1800" dirty="0" err="1">
              <a:solidFill>
                <a:srgbClr val="0000FF"/>
              </a:solidFill>
            </a:rPr>
            <a:t>SMEs</a:t>
          </a:r>
          <a:r>
            <a:rPr lang="fr-FR" sz="1800" dirty="0">
              <a:solidFill>
                <a:srgbClr val="0000FF"/>
              </a:solidFill>
            </a:rPr>
            <a:t> but not </a:t>
          </a:r>
          <a:r>
            <a:rPr lang="fr-FR" sz="1800" dirty="0" err="1">
              <a:solidFill>
                <a:srgbClr val="0000FF"/>
              </a:solidFill>
            </a:rPr>
            <a:t>many</a:t>
          </a:r>
          <a:r>
            <a:rPr lang="fr-FR" sz="1800" dirty="0">
              <a:solidFill>
                <a:srgbClr val="0000FF"/>
              </a:solidFill>
            </a:rPr>
            <a:t> can </a:t>
          </a:r>
          <a:r>
            <a:rPr lang="fr-FR" sz="1800" dirty="0" err="1">
              <a:solidFill>
                <a:srgbClr val="0000FF"/>
              </a:solidFill>
            </a:rPr>
            <a:t>benefit</a:t>
          </a:r>
          <a:r>
            <a:rPr lang="fr-FR" sz="1800" dirty="0">
              <a:solidFill>
                <a:srgbClr val="0000FF"/>
              </a:solidFill>
            </a:rPr>
            <a:t> </a:t>
          </a:r>
          <a:r>
            <a:rPr lang="fr-FR" sz="1800" dirty="0" err="1">
              <a:solidFill>
                <a:srgbClr val="0000FF"/>
              </a:solidFill>
            </a:rPr>
            <a:t>from</a:t>
          </a:r>
          <a:endParaRPr lang="en-MU" sz="1800" dirty="0">
            <a:solidFill>
              <a:srgbClr val="0000FF"/>
            </a:solidFill>
          </a:endParaRPr>
        </a:p>
      </dgm:t>
    </dgm:pt>
    <dgm:pt modelId="{2216D4A5-7402-42FB-BDE1-7363B07D1B66}" type="parTrans" cxnId="{3170662C-AD87-4279-92E2-E91FC177C6BC}">
      <dgm:prSet/>
      <dgm:spPr/>
      <dgm:t>
        <a:bodyPr/>
        <a:lstStyle/>
        <a:p>
          <a:endParaRPr lang="en-MU"/>
        </a:p>
      </dgm:t>
    </dgm:pt>
    <dgm:pt modelId="{F4241D5D-A3EA-4F5A-A52E-122A93593CFD}" type="sibTrans" cxnId="{3170662C-AD87-4279-92E2-E91FC177C6BC}">
      <dgm:prSet/>
      <dgm:spPr/>
      <dgm:t>
        <a:bodyPr/>
        <a:lstStyle/>
        <a:p>
          <a:endParaRPr lang="en-MU"/>
        </a:p>
      </dgm:t>
    </dgm:pt>
    <dgm:pt modelId="{0F558CF8-3C52-461E-96A6-0DAE7C4AA56D}">
      <dgm:prSet custT="1"/>
      <dgm:spPr/>
      <dgm:t>
        <a:bodyPr/>
        <a:lstStyle/>
        <a:p>
          <a:r>
            <a:rPr lang="fr-FR" sz="1800" dirty="0">
              <a:solidFill>
                <a:srgbClr val="0000FF"/>
              </a:solidFill>
            </a:rPr>
            <a:t>Communication of </a:t>
          </a:r>
          <a:r>
            <a:rPr lang="fr-FR" sz="1800" dirty="0" err="1">
              <a:solidFill>
                <a:srgbClr val="0000FF"/>
              </a:solidFill>
            </a:rPr>
            <a:t>schemes</a:t>
          </a:r>
          <a:r>
            <a:rPr lang="fr-FR" sz="1800" dirty="0">
              <a:solidFill>
                <a:srgbClr val="0000FF"/>
              </a:solidFill>
            </a:rPr>
            <a:t> and </a:t>
          </a:r>
          <a:r>
            <a:rPr lang="fr-FR" sz="1800" dirty="0" err="1">
              <a:solidFill>
                <a:srgbClr val="0000FF"/>
              </a:solidFill>
            </a:rPr>
            <a:t>facilities</a:t>
          </a:r>
          <a:r>
            <a:rPr lang="fr-FR" sz="1800" dirty="0">
              <a:solidFill>
                <a:srgbClr val="0000FF"/>
              </a:solidFill>
            </a:rPr>
            <a:t> not efficient</a:t>
          </a:r>
          <a:endParaRPr lang="en-MU" sz="1800" dirty="0">
            <a:solidFill>
              <a:srgbClr val="0000FF"/>
            </a:solidFill>
          </a:endParaRPr>
        </a:p>
      </dgm:t>
    </dgm:pt>
    <dgm:pt modelId="{D93256CB-F908-470F-94A3-0C54CB107262}" type="parTrans" cxnId="{6B5B403E-7F22-48DF-B95C-9290F7006DDB}">
      <dgm:prSet/>
      <dgm:spPr/>
      <dgm:t>
        <a:bodyPr/>
        <a:lstStyle/>
        <a:p>
          <a:endParaRPr lang="en-MU"/>
        </a:p>
      </dgm:t>
    </dgm:pt>
    <dgm:pt modelId="{7685DC33-773B-424B-A7B5-A96010B82DF8}" type="sibTrans" cxnId="{6B5B403E-7F22-48DF-B95C-9290F7006DDB}">
      <dgm:prSet/>
      <dgm:spPr/>
      <dgm:t>
        <a:bodyPr/>
        <a:lstStyle/>
        <a:p>
          <a:endParaRPr lang="en-MU"/>
        </a:p>
      </dgm:t>
    </dgm:pt>
    <dgm:pt modelId="{6901BE09-8A2D-44D2-A195-C8FDB21C4948}">
      <dgm:prSet custT="1"/>
      <dgm:spPr/>
      <dgm:t>
        <a:bodyPr/>
        <a:lstStyle/>
        <a:p>
          <a:r>
            <a:rPr lang="fr-FR" sz="1800" dirty="0">
              <a:solidFill>
                <a:srgbClr val="0000FF"/>
              </a:solidFill>
            </a:rPr>
            <a:t>No </a:t>
          </a:r>
          <a:r>
            <a:rPr lang="fr-FR" sz="1800" dirty="0" err="1">
              <a:solidFill>
                <a:srgbClr val="0000FF"/>
              </a:solidFill>
            </a:rPr>
            <a:t>handholding</a:t>
          </a:r>
          <a:r>
            <a:rPr lang="fr-FR" sz="1800" dirty="0">
              <a:solidFill>
                <a:srgbClr val="0000FF"/>
              </a:solidFill>
            </a:rPr>
            <a:t> </a:t>
          </a:r>
          <a:r>
            <a:rPr lang="fr-FR" sz="1800" dirty="0" err="1">
              <a:solidFill>
                <a:srgbClr val="0000FF"/>
              </a:solidFill>
            </a:rPr>
            <a:t>is</a:t>
          </a:r>
          <a:r>
            <a:rPr lang="fr-FR" sz="1800" dirty="0">
              <a:solidFill>
                <a:srgbClr val="0000FF"/>
              </a:solidFill>
            </a:rPr>
            <a:t> </a:t>
          </a:r>
          <a:r>
            <a:rPr lang="fr-FR" sz="1800" dirty="0" err="1">
              <a:solidFill>
                <a:srgbClr val="0000FF"/>
              </a:solidFill>
            </a:rPr>
            <a:t>being</a:t>
          </a:r>
          <a:r>
            <a:rPr lang="fr-FR" sz="1800" dirty="0">
              <a:solidFill>
                <a:srgbClr val="0000FF"/>
              </a:solidFill>
            </a:rPr>
            <a:t> </a:t>
          </a:r>
          <a:r>
            <a:rPr lang="fr-FR" sz="1800" dirty="0" err="1">
              <a:solidFill>
                <a:srgbClr val="0000FF"/>
              </a:solidFill>
            </a:rPr>
            <a:t>carrried</a:t>
          </a:r>
          <a:r>
            <a:rPr lang="fr-FR" sz="1800" dirty="0">
              <a:solidFill>
                <a:srgbClr val="0000FF"/>
              </a:solidFill>
            </a:rPr>
            <a:t> out by relevant institutions</a:t>
          </a:r>
          <a:endParaRPr lang="en-MU" sz="1800" dirty="0">
            <a:solidFill>
              <a:srgbClr val="0000FF"/>
            </a:solidFill>
          </a:endParaRPr>
        </a:p>
      </dgm:t>
    </dgm:pt>
    <dgm:pt modelId="{334DAFA0-C30A-43C2-905A-A552D6C1577B}" type="parTrans" cxnId="{39954915-A4F1-47CA-9A36-426163DC516E}">
      <dgm:prSet/>
      <dgm:spPr/>
      <dgm:t>
        <a:bodyPr/>
        <a:lstStyle/>
        <a:p>
          <a:endParaRPr lang="en-MU"/>
        </a:p>
      </dgm:t>
    </dgm:pt>
    <dgm:pt modelId="{44D0E7FC-B31A-4128-8136-4FF0C85989D2}" type="sibTrans" cxnId="{39954915-A4F1-47CA-9A36-426163DC516E}">
      <dgm:prSet/>
      <dgm:spPr/>
      <dgm:t>
        <a:bodyPr/>
        <a:lstStyle/>
        <a:p>
          <a:endParaRPr lang="en-MU"/>
        </a:p>
      </dgm:t>
    </dgm:pt>
    <dgm:pt modelId="{0846B4F4-EF96-406C-A930-D5C5B72EE09C}">
      <dgm:prSet custT="1"/>
      <dgm:spPr/>
      <dgm:t>
        <a:bodyPr/>
        <a:lstStyle/>
        <a:p>
          <a:r>
            <a:rPr lang="fr-FR" sz="1800" dirty="0" err="1">
              <a:solidFill>
                <a:srgbClr val="0000FF"/>
              </a:solidFill>
            </a:rPr>
            <a:t>Lack</a:t>
          </a:r>
          <a:r>
            <a:rPr lang="fr-FR" sz="1800" dirty="0">
              <a:solidFill>
                <a:srgbClr val="0000FF"/>
              </a:solidFill>
            </a:rPr>
            <a:t> of management and </a:t>
          </a:r>
          <a:r>
            <a:rPr lang="fr-FR" sz="1800" dirty="0" err="1">
              <a:solidFill>
                <a:srgbClr val="0000FF"/>
              </a:solidFill>
            </a:rPr>
            <a:t>financial</a:t>
          </a:r>
          <a:r>
            <a:rPr lang="fr-FR" sz="1800" dirty="0">
              <a:solidFill>
                <a:srgbClr val="0000FF"/>
              </a:solidFill>
            </a:rPr>
            <a:t> management </a:t>
          </a:r>
          <a:r>
            <a:rPr lang="fr-FR" sz="1800" dirty="0" err="1">
              <a:solidFill>
                <a:srgbClr val="0000FF"/>
              </a:solidFill>
            </a:rPr>
            <a:t>skills</a:t>
          </a:r>
          <a:endParaRPr lang="en-MU" sz="1800" dirty="0">
            <a:solidFill>
              <a:srgbClr val="0000FF"/>
            </a:solidFill>
          </a:endParaRPr>
        </a:p>
      </dgm:t>
    </dgm:pt>
    <dgm:pt modelId="{A7830712-F78D-4A66-AC61-582B4EED967C}" type="parTrans" cxnId="{5F80CF7F-C0E5-46AC-9502-71388AABC62B}">
      <dgm:prSet/>
      <dgm:spPr/>
      <dgm:t>
        <a:bodyPr/>
        <a:lstStyle/>
        <a:p>
          <a:endParaRPr lang="en-MU"/>
        </a:p>
      </dgm:t>
    </dgm:pt>
    <dgm:pt modelId="{598EB726-43F2-4748-A68E-ED2C60FBCC32}" type="sibTrans" cxnId="{5F80CF7F-C0E5-46AC-9502-71388AABC62B}">
      <dgm:prSet/>
      <dgm:spPr/>
      <dgm:t>
        <a:bodyPr/>
        <a:lstStyle/>
        <a:p>
          <a:endParaRPr lang="en-MU"/>
        </a:p>
      </dgm:t>
    </dgm:pt>
    <dgm:pt modelId="{16BB3B42-3443-46A3-9FC3-47CC50F88472}">
      <dgm:prSet custT="1"/>
      <dgm:spPr/>
      <dgm:t>
        <a:bodyPr/>
        <a:lstStyle/>
        <a:p>
          <a:r>
            <a:rPr lang="fr-FR" sz="1800" dirty="0" err="1">
              <a:solidFill>
                <a:srgbClr val="0000FF"/>
              </a:solidFill>
            </a:rPr>
            <a:t>SMEs</a:t>
          </a:r>
          <a:r>
            <a:rPr lang="fr-FR" sz="1800" dirty="0">
              <a:solidFill>
                <a:srgbClr val="0000FF"/>
              </a:solidFill>
            </a:rPr>
            <a:t> </a:t>
          </a:r>
          <a:r>
            <a:rPr lang="fr-FR" sz="1800" dirty="0" err="1">
              <a:solidFill>
                <a:srgbClr val="0000FF"/>
              </a:solidFill>
            </a:rPr>
            <a:t>had</a:t>
          </a:r>
          <a:r>
            <a:rPr lang="fr-FR" sz="1800" dirty="0">
              <a:solidFill>
                <a:srgbClr val="0000FF"/>
              </a:solidFill>
            </a:rPr>
            <a:t> </a:t>
          </a:r>
          <a:r>
            <a:rPr lang="fr-FR" sz="1800" dirty="0" err="1">
              <a:solidFill>
                <a:srgbClr val="0000FF"/>
              </a:solidFill>
            </a:rPr>
            <a:t>several</a:t>
          </a:r>
          <a:r>
            <a:rPr lang="fr-FR" sz="1800" dirty="0">
              <a:solidFill>
                <a:srgbClr val="0000FF"/>
              </a:solidFill>
            </a:rPr>
            <a:t> </a:t>
          </a:r>
          <a:r>
            <a:rPr lang="fr-FR" sz="1800" dirty="0" err="1">
              <a:solidFill>
                <a:srgbClr val="0000FF"/>
              </a:solidFill>
            </a:rPr>
            <a:t>visits</a:t>
          </a:r>
          <a:r>
            <a:rPr lang="fr-FR" sz="1800" dirty="0">
              <a:solidFill>
                <a:srgbClr val="0000FF"/>
              </a:solidFill>
            </a:rPr>
            <a:t> of experts and training but </a:t>
          </a:r>
          <a:r>
            <a:rPr lang="fr-FR" sz="1800" dirty="0" err="1">
              <a:solidFill>
                <a:srgbClr val="0000FF"/>
              </a:solidFill>
            </a:rPr>
            <a:t>did</a:t>
          </a:r>
          <a:r>
            <a:rPr lang="fr-FR" sz="1800" dirty="0">
              <a:solidFill>
                <a:srgbClr val="0000FF"/>
              </a:solidFill>
            </a:rPr>
            <a:t> not help to solve </a:t>
          </a:r>
          <a:r>
            <a:rPr lang="fr-FR" sz="1800" dirty="0" err="1">
              <a:solidFill>
                <a:srgbClr val="0000FF"/>
              </a:solidFill>
            </a:rPr>
            <a:t>their</a:t>
          </a:r>
          <a:r>
            <a:rPr lang="fr-FR" sz="1800" dirty="0">
              <a:solidFill>
                <a:srgbClr val="0000FF"/>
              </a:solidFill>
            </a:rPr>
            <a:t> issues</a:t>
          </a:r>
          <a:endParaRPr lang="en-MU" sz="1800" dirty="0">
            <a:solidFill>
              <a:srgbClr val="0000FF"/>
            </a:solidFill>
          </a:endParaRPr>
        </a:p>
      </dgm:t>
    </dgm:pt>
    <dgm:pt modelId="{A3BF4399-9528-4859-B1FA-2CCEE100E265}" type="parTrans" cxnId="{CCF7CA69-B6FB-4AB6-A5C9-E7A73E6CED79}">
      <dgm:prSet/>
      <dgm:spPr/>
      <dgm:t>
        <a:bodyPr/>
        <a:lstStyle/>
        <a:p>
          <a:endParaRPr lang="en-MU"/>
        </a:p>
      </dgm:t>
    </dgm:pt>
    <dgm:pt modelId="{E61DA98D-2CB4-4B52-A8A2-7EE00B401116}" type="sibTrans" cxnId="{CCF7CA69-B6FB-4AB6-A5C9-E7A73E6CED79}">
      <dgm:prSet/>
      <dgm:spPr/>
      <dgm:t>
        <a:bodyPr/>
        <a:lstStyle/>
        <a:p>
          <a:endParaRPr lang="en-MU"/>
        </a:p>
      </dgm:t>
    </dgm:pt>
    <dgm:pt modelId="{4792293F-C446-4318-A934-EB5EC7F14E30}">
      <dgm:prSet custT="1"/>
      <dgm:spPr/>
      <dgm:t>
        <a:bodyPr/>
        <a:lstStyle/>
        <a:p>
          <a:r>
            <a:rPr lang="fr-FR" sz="1800">
              <a:solidFill>
                <a:srgbClr val="0000FF"/>
              </a:solidFill>
            </a:rPr>
            <a:t>Access to finance</a:t>
          </a:r>
          <a:endParaRPr lang="en-MU" sz="1800" dirty="0">
            <a:solidFill>
              <a:srgbClr val="0000FF"/>
            </a:solidFill>
          </a:endParaRPr>
        </a:p>
      </dgm:t>
    </dgm:pt>
    <dgm:pt modelId="{FBF12A73-CB13-4FBC-BA18-FF2F399A1F1F}" type="parTrans" cxnId="{776C5D6E-B336-42FE-B822-2264F6DA3FB2}">
      <dgm:prSet/>
      <dgm:spPr/>
      <dgm:t>
        <a:bodyPr/>
        <a:lstStyle/>
        <a:p>
          <a:endParaRPr lang="en-MU"/>
        </a:p>
      </dgm:t>
    </dgm:pt>
    <dgm:pt modelId="{9923C8C1-7011-424D-A740-EEF6E7BA72AC}" type="sibTrans" cxnId="{776C5D6E-B336-42FE-B822-2264F6DA3FB2}">
      <dgm:prSet/>
      <dgm:spPr/>
      <dgm:t>
        <a:bodyPr/>
        <a:lstStyle/>
        <a:p>
          <a:endParaRPr lang="en-MU"/>
        </a:p>
      </dgm:t>
    </dgm:pt>
    <dgm:pt modelId="{2B9BA12C-8608-40A9-AA0A-9A570F2A760D}">
      <dgm:prSet custT="1"/>
      <dgm:spPr/>
      <dgm:t>
        <a:bodyPr/>
        <a:lstStyle/>
        <a:p>
          <a:r>
            <a:rPr lang="fr-FR" sz="1800" dirty="0" err="1">
              <a:solidFill>
                <a:srgbClr val="0000FF"/>
              </a:solidFill>
            </a:rPr>
            <a:t>Lack</a:t>
          </a:r>
          <a:r>
            <a:rPr lang="fr-FR" sz="1800" dirty="0">
              <a:solidFill>
                <a:srgbClr val="0000FF"/>
              </a:solidFill>
            </a:rPr>
            <a:t> of information on </a:t>
          </a:r>
          <a:r>
            <a:rPr lang="fr-FR" sz="1800" dirty="0" err="1">
              <a:solidFill>
                <a:srgbClr val="0000FF"/>
              </a:solidFill>
            </a:rPr>
            <a:t>Market</a:t>
          </a:r>
          <a:r>
            <a:rPr lang="fr-FR" sz="1800" dirty="0">
              <a:solidFill>
                <a:srgbClr val="0000FF"/>
              </a:solidFill>
            </a:rPr>
            <a:t> </a:t>
          </a:r>
          <a:r>
            <a:rPr lang="fr-FR" sz="1800" dirty="0" err="1">
              <a:solidFill>
                <a:srgbClr val="0000FF"/>
              </a:solidFill>
            </a:rPr>
            <a:t>access</a:t>
          </a:r>
          <a:endParaRPr lang="en-MU" sz="1800" dirty="0">
            <a:solidFill>
              <a:srgbClr val="0000FF"/>
            </a:solidFill>
          </a:endParaRPr>
        </a:p>
      </dgm:t>
    </dgm:pt>
    <dgm:pt modelId="{B3B4795C-02E3-4DD4-AB96-27D9BE4BA333}" type="parTrans" cxnId="{4B687365-48A4-4971-BF8A-967BAF692199}">
      <dgm:prSet/>
      <dgm:spPr/>
      <dgm:t>
        <a:bodyPr/>
        <a:lstStyle/>
        <a:p>
          <a:endParaRPr lang="en-MU"/>
        </a:p>
      </dgm:t>
    </dgm:pt>
    <dgm:pt modelId="{B7F85A64-96BA-47A5-A6D0-93F404D0A7F3}" type="sibTrans" cxnId="{4B687365-48A4-4971-BF8A-967BAF692199}">
      <dgm:prSet/>
      <dgm:spPr/>
      <dgm:t>
        <a:bodyPr/>
        <a:lstStyle/>
        <a:p>
          <a:endParaRPr lang="en-MU"/>
        </a:p>
      </dgm:t>
    </dgm:pt>
    <dgm:pt modelId="{737EB962-567E-418C-A3C3-11AE241820CC}">
      <dgm:prSet custT="1"/>
      <dgm:spPr/>
      <dgm:t>
        <a:bodyPr/>
        <a:lstStyle/>
        <a:p>
          <a:r>
            <a:rPr lang="fr-FR" sz="1800" dirty="0" err="1">
              <a:solidFill>
                <a:srgbClr val="0000FF"/>
              </a:solidFill>
            </a:rPr>
            <a:t>Lack</a:t>
          </a:r>
          <a:r>
            <a:rPr lang="fr-FR" sz="1800" dirty="0">
              <a:solidFill>
                <a:srgbClr val="0000FF"/>
              </a:solidFill>
            </a:rPr>
            <a:t> of </a:t>
          </a:r>
          <a:r>
            <a:rPr lang="fr-FR" sz="1800" dirty="0" err="1">
              <a:solidFill>
                <a:srgbClr val="0000FF"/>
              </a:solidFill>
            </a:rPr>
            <a:t>Knowledge</a:t>
          </a:r>
          <a:r>
            <a:rPr lang="fr-FR" sz="1800" dirty="0">
              <a:solidFill>
                <a:srgbClr val="0000FF"/>
              </a:solidFill>
            </a:rPr>
            <a:t> of </a:t>
          </a:r>
          <a:r>
            <a:rPr lang="fr-FR" sz="1800" dirty="0" err="1">
              <a:solidFill>
                <a:srgbClr val="0000FF"/>
              </a:solidFill>
            </a:rPr>
            <a:t>markets</a:t>
          </a:r>
          <a:r>
            <a:rPr lang="fr-FR" sz="1800" dirty="0">
              <a:solidFill>
                <a:srgbClr val="0000FF"/>
              </a:solidFill>
            </a:rPr>
            <a:t> to </a:t>
          </a:r>
          <a:r>
            <a:rPr lang="fr-FR" sz="1800" dirty="0" err="1">
              <a:solidFill>
                <a:srgbClr val="0000FF"/>
              </a:solidFill>
            </a:rPr>
            <a:t>be</a:t>
          </a:r>
          <a:r>
            <a:rPr lang="fr-FR" sz="1800" dirty="0">
              <a:solidFill>
                <a:srgbClr val="0000FF"/>
              </a:solidFill>
            </a:rPr>
            <a:t> </a:t>
          </a:r>
          <a:r>
            <a:rPr lang="fr-FR" sz="1800" dirty="0" err="1">
              <a:solidFill>
                <a:srgbClr val="0000FF"/>
              </a:solidFill>
            </a:rPr>
            <a:t>targetted</a:t>
          </a:r>
          <a:endParaRPr lang="en-MU" sz="1800" dirty="0">
            <a:solidFill>
              <a:srgbClr val="0000FF"/>
            </a:solidFill>
          </a:endParaRPr>
        </a:p>
      </dgm:t>
    </dgm:pt>
    <dgm:pt modelId="{4B992F56-C702-4CCB-999D-3FD489264BED}" type="parTrans" cxnId="{B492D7B1-557E-4718-8AA7-BEE8C93F3DA4}">
      <dgm:prSet/>
      <dgm:spPr/>
      <dgm:t>
        <a:bodyPr/>
        <a:lstStyle/>
        <a:p>
          <a:endParaRPr lang="en-MU"/>
        </a:p>
      </dgm:t>
    </dgm:pt>
    <dgm:pt modelId="{2926CC3C-35EC-4A7D-B827-1D67DF6071E3}" type="sibTrans" cxnId="{B492D7B1-557E-4718-8AA7-BEE8C93F3DA4}">
      <dgm:prSet/>
      <dgm:spPr/>
      <dgm:t>
        <a:bodyPr/>
        <a:lstStyle/>
        <a:p>
          <a:endParaRPr lang="en-MU"/>
        </a:p>
      </dgm:t>
    </dgm:pt>
    <dgm:pt modelId="{0BE1356B-6BCD-4256-91F6-59BBDC6C4D9A}">
      <dgm:prSet custT="1"/>
      <dgm:spPr/>
      <dgm:t>
        <a:bodyPr/>
        <a:lstStyle/>
        <a:p>
          <a:r>
            <a:rPr lang="fr-FR" sz="1800">
              <a:solidFill>
                <a:srgbClr val="0000FF"/>
              </a:solidFill>
            </a:rPr>
            <a:t>Lack of knowledge of export clients</a:t>
          </a:r>
          <a:endParaRPr lang="en-MU" sz="1800" dirty="0">
            <a:solidFill>
              <a:srgbClr val="0000FF"/>
            </a:solidFill>
          </a:endParaRPr>
        </a:p>
      </dgm:t>
    </dgm:pt>
    <dgm:pt modelId="{D495F937-8409-4FB8-9194-7CACD8FEBBDA}" type="parTrans" cxnId="{9729E85B-282B-4961-81C3-F0DA27CA509C}">
      <dgm:prSet/>
      <dgm:spPr/>
      <dgm:t>
        <a:bodyPr/>
        <a:lstStyle/>
        <a:p>
          <a:endParaRPr lang="en-MU"/>
        </a:p>
      </dgm:t>
    </dgm:pt>
    <dgm:pt modelId="{ED2CAAC3-7BA4-493C-A696-431F27893A52}" type="sibTrans" cxnId="{9729E85B-282B-4961-81C3-F0DA27CA509C}">
      <dgm:prSet/>
      <dgm:spPr/>
      <dgm:t>
        <a:bodyPr/>
        <a:lstStyle/>
        <a:p>
          <a:endParaRPr lang="en-MU"/>
        </a:p>
      </dgm:t>
    </dgm:pt>
    <dgm:pt modelId="{65489CE3-B931-4728-993F-6ECE8B3ACC91}">
      <dgm:prSet custT="1"/>
      <dgm:spPr/>
      <dgm:t>
        <a:bodyPr/>
        <a:lstStyle/>
        <a:p>
          <a:r>
            <a:rPr lang="fr-FR" sz="1800" dirty="0" err="1">
              <a:solidFill>
                <a:srgbClr val="0000FF"/>
              </a:solidFill>
            </a:rPr>
            <a:t>Lack</a:t>
          </a:r>
          <a:r>
            <a:rPr lang="fr-FR" sz="1800" dirty="0">
              <a:solidFill>
                <a:srgbClr val="0000FF"/>
              </a:solidFill>
            </a:rPr>
            <a:t> of </a:t>
          </a:r>
          <a:r>
            <a:rPr lang="fr-FR" sz="1800" dirty="0" err="1">
              <a:solidFill>
                <a:srgbClr val="0000FF"/>
              </a:solidFill>
            </a:rPr>
            <a:t>knowledge</a:t>
          </a:r>
          <a:r>
            <a:rPr lang="fr-FR" sz="1800" dirty="0">
              <a:solidFill>
                <a:srgbClr val="0000FF"/>
              </a:solidFill>
            </a:rPr>
            <a:t> on marketing of </a:t>
          </a:r>
          <a:r>
            <a:rPr lang="fr-FR" sz="1800" dirty="0" err="1">
              <a:solidFill>
                <a:srgbClr val="0000FF"/>
              </a:solidFill>
            </a:rPr>
            <a:t>products</a:t>
          </a:r>
          <a:endParaRPr lang="en-MU" sz="1800" dirty="0">
            <a:solidFill>
              <a:srgbClr val="0000FF"/>
            </a:solidFill>
          </a:endParaRPr>
        </a:p>
      </dgm:t>
    </dgm:pt>
    <dgm:pt modelId="{F4BEAA14-6EA6-48F2-B4A9-CD80542CDAF3}" type="parTrans" cxnId="{9534573E-88B3-4A2A-9616-F8719862FB67}">
      <dgm:prSet/>
      <dgm:spPr/>
      <dgm:t>
        <a:bodyPr/>
        <a:lstStyle/>
        <a:p>
          <a:endParaRPr lang="en-MU"/>
        </a:p>
      </dgm:t>
    </dgm:pt>
    <dgm:pt modelId="{377AB43F-F13B-4EE1-A696-4CDD9AFFDA35}" type="sibTrans" cxnId="{9534573E-88B3-4A2A-9616-F8719862FB67}">
      <dgm:prSet/>
      <dgm:spPr/>
      <dgm:t>
        <a:bodyPr/>
        <a:lstStyle/>
        <a:p>
          <a:endParaRPr lang="en-MU"/>
        </a:p>
      </dgm:t>
    </dgm:pt>
    <dgm:pt modelId="{B3A9CD1D-9DAE-437C-8388-65DBFBE70425}">
      <dgm:prSet custT="1"/>
      <dgm:spPr/>
      <dgm:t>
        <a:bodyPr/>
        <a:lstStyle/>
        <a:p>
          <a:r>
            <a:rPr lang="fr-FR" sz="1800">
              <a:solidFill>
                <a:srgbClr val="0000FF"/>
              </a:solidFill>
            </a:rPr>
            <a:t>Problems with quality on export markets</a:t>
          </a:r>
          <a:endParaRPr lang="en-MU" sz="1800" dirty="0">
            <a:solidFill>
              <a:srgbClr val="0000FF"/>
            </a:solidFill>
          </a:endParaRPr>
        </a:p>
      </dgm:t>
    </dgm:pt>
    <dgm:pt modelId="{E116B717-3EDB-44A9-9766-F88E8FC75143}" type="parTrans" cxnId="{20FCA9F5-6AA3-41A2-9A94-45171A1088BF}">
      <dgm:prSet/>
      <dgm:spPr/>
      <dgm:t>
        <a:bodyPr/>
        <a:lstStyle/>
        <a:p>
          <a:endParaRPr lang="en-MU"/>
        </a:p>
      </dgm:t>
    </dgm:pt>
    <dgm:pt modelId="{4D83FAD0-7F06-446F-85C1-379AB700F2B5}" type="sibTrans" cxnId="{20FCA9F5-6AA3-41A2-9A94-45171A1088BF}">
      <dgm:prSet/>
      <dgm:spPr/>
      <dgm:t>
        <a:bodyPr/>
        <a:lstStyle/>
        <a:p>
          <a:endParaRPr lang="en-MU"/>
        </a:p>
      </dgm:t>
    </dgm:pt>
    <dgm:pt modelId="{B4E14E2A-E76F-4476-A0BF-F5AEE237D1FB}">
      <dgm:prSet custT="1"/>
      <dgm:spPr/>
      <dgm:t>
        <a:bodyPr/>
        <a:lstStyle/>
        <a:p>
          <a:r>
            <a:rPr lang="fr-FR" sz="1800" dirty="0">
              <a:solidFill>
                <a:srgbClr val="0000FF"/>
              </a:solidFill>
            </a:rPr>
            <a:t>Limited export client </a:t>
          </a:r>
          <a:r>
            <a:rPr lang="fr-FR" sz="1800" dirty="0" err="1">
              <a:solidFill>
                <a:srgbClr val="0000FF"/>
              </a:solidFill>
            </a:rPr>
            <a:t>database</a:t>
          </a:r>
          <a:endParaRPr lang="en-MU" sz="1800" dirty="0">
            <a:solidFill>
              <a:srgbClr val="0000FF"/>
            </a:solidFill>
          </a:endParaRPr>
        </a:p>
      </dgm:t>
    </dgm:pt>
    <dgm:pt modelId="{4E544563-3AA4-4BE1-B7E1-336C4B68B15F}" type="parTrans" cxnId="{FE64629C-F1CF-4E35-B112-13A9C7D3332B}">
      <dgm:prSet/>
      <dgm:spPr/>
      <dgm:t>
        <a:bodyPr/>
        <a:lstStyle/>
        <a:p>
          <a:endParaRPr lang="en-MU"/>
        </a:p>
      </dgm:t>
    </dgm:pt>
    <dgm:pt modelId="{1D3CD604-1F4A-49FB-A63D-F857B56C6F11}" type="sibTrans" cxnId="{FE64629C-F1CF-4E35-B112-13A9C7D3332B}">
      <dgm:prSet/>
      <dgm:spPr/>
      <dgm:t>
        <a:bodyPr/>
        <a:lstStyle/>
        <a:p>
          <a:endParaRPr lang="en-MU"/>
        </a:p>
      </dgm:t>
    </dgm:pt>
    <dgm:pt modelId="{D0650F4D-3472-4ED8-A67D-BEF8350F0563}" type="pres">
      <dgm:prSet presAssocID="{3B92C961-138D-4CA7-B690-EC6CE50D7C42}" presName="Name0" presStyleCnt="0">
        <dgm:presLayoutVars>
          <dgm:dir/>
          <dgm:resizeHandles/>
        </dgm:presLayoutVars>
      </dgm:prSet>
      <dgm:spPr/>
    </dgm:pt>
    <dgm:pt modelId="{286B021F-79C6-4B30-946D-3EC9FE07ADE8}" type="pres">
      <dgm:prSet presAssocID="{817D9D01-6A29-4157-8CA2-B4C08BF46E8A}" presName="compNode" presStyleCnt="0"/>
      <dgm:spPr/>
    </dgm:pt>
    <dgm:pt modelId="{D1DD5B68-C4D9-4059-9DA0-1D0F50CBE98C}" type="pres">
      <dgm:prSet presAssocID="{817D9D01-6A29-4157-8CA2-B4C08BF46E8A}" presName="dummyConnPt" presStyleCnt="0"/>
      <dgm:spPr/>
    </dgm:pt>
    <dgm:pt modelId="{9E08320D-4A17-4CD3-A3C4-6F384294B553}" type="pres">
      <dgm:prSet presAssocID="{817D9D01-6A29-4157-8CA2-B4C08BF46E8A}" presName="node" presStyleLbl="node1" presStyleIdx="0" presStyleCnt="14">
        <dgm:presLayoutVars>
          <dgm:bulletEnabled val="1"/>
        </dgm:presLayoutVars>
      </dgm:prSet>
      <dgm:spPr/>
    </dgm:pt>
    <dgm:pt modelId="{A5F074EC-B2D5-40C6-8E0F-2F4BF206597E}" type="pres">
      <dgm:prSet presAssocID="{769A3D15-90F4-4FA8-82A0-483059A8245D}" presName="sibTrans" presStyleLbl="bgSibTrans2D1" presStyleIdx="0" presStyleCnt="13"/>
      <dgm:spPr/>
    </dgm:pt>
    <dgm:pt modelId="{8B5C3568-16A2-4912-9981-A342B969AE29}" type="pres">
      <dgm:prSet presAssocID="{C4C81C90-312E-43D4-9D07-2933F666833F}" presName="compNode" presStyleCnt="0"/>
      <dgm:spPr/>
    </dgm:pt>
    <dgm:pt modelId="{462A57F6-0E25-4503-8BD9-9D472083156B}" type="pres">
      <dgm:prSet presAssocID="{C4C81C90-312E-43D4-9D07-2933F666833F}" presName="dummyConnPt" presStyleCnt="0"/>
      <dgm:spPr/>
    </dgm:pt>
    <dgm:pt modelId="{4AFFE13C-D070-4755-814A-6EE6CE1EAF8C}" type="pres">
      <dgm:prSet presAssocID="{C4C81C90-312E-43D4-9D07-2933F666833F}" presName="node" presStyleLbl="node1" presStyleIdx="1" presStyleCnt="14">
        <dgm:presLayoutVars>
          <dgm:bulletEnabled val="1"/>
        </dgm:presLayoutVars>
      </dgm:prSet>
      <dgm:spPr/>
    </dgm:pt>
    <dgm:pt modelId="{9C321D12-46C5-45E9-AADA-FE29F1F6D0B7}" type="pres">
      <dgm:prSet presAssocID="{45F65B86-D119-48C8-B6A8-C9C1E92012DA}" presName="sibTrans" presStyleLbl="bgSibTrans2D1" presStyleIdx="1" presStyleCnt="13"/>
      <dgm:spPr/>
    </dgm:pt>
    <dgm:pt modelId="{3EFCD587-24C9-4350-AF43-539E6B71E39B}" type="pres">
      <dgm:prSet presAssocID="{202C433F-11C7-473A-9BCA-60C54C3BF812}" presName="compNode" presStyleCnt="0"/>
      <dgm:spPr/>
    </dgm:pt>
    <dgm:pt modelId="{3E8545A2-EB67-48C1-8208-DB135990A523}" type="pres">
      <dgm:prSet presAssocID="{202C433F-11C7-473A-9BCA-60C54C3BF812}" presName="dummyConnPt" presStyleCnt="0"/>
      <dgm:spPr/>
    </dgm:pt>
    <dgm:pt modelId="{67882021-8468-42E0-9418-C8F101661744}" type="pres">
      <dgm:prSet presAssocID="{202C433F-11C7-473A-9BCA-60C54C3BF812}" presName="node" presStyleLbl="node1" presStyleIdx="2" presStyleCnt="14">
        <dgm:presLayoutVars>
          <dgm:bulletEnabled val="1"/>
        </dgm:presLayoutVars>
      </dgm:prSet>
      <dgm:spPr/>
    </dgm:pt>
    <dgm:pt modelId="{3ED1F51E-3711-475A-A141-27126A3BBD0C}" type="pres">
      <dgm:prSet presAssocID="{F4241D5D-A3EA-4F5A-A52E-122A93593CFD}" presName="sibTrans" presStyleLbl="bgSibTrans2D1" presStyleIdx="2" presStyleCnt="13"/>
      <dgm:spPr/>
    </dgm:pt>
    <dgm:pt modelId="{9DEC50AC-3F7F-4556-8166-C4339EB217FA}" type="pres">
      <dgm:prSet presAssocID="{0F558CF8-3C52-461E-96A6-0DAE7C4AA56D}" presName="compNode" presStyleCnt="0"/>
      <dgm:spPr/>
    </dgm:pt>
    <dgm:pt modelId="{B14170A6-1765-4ADE-97F3-6327A39644AD}" type="pres">
      <dgm:prSet presAssocID="{0F558CF8-3C52-461E-96A6-0DAE7C4AA56D}" presName="dummyConnPt" presStyleCnt="0"/>
      <dgm:spPr/>
    </dgm:pt>
    <dgm:pt modelId="{49AEC9DE-3E0E-4D23-AAE4-1E712A77304C}" type="pres">
      <dgm:prSet presAssocID="{0F558CF8-3C52-461E-96A6-0DAE7C4AA56D}" presName="node" presStyleLbl="node1" presStyleIdx="3" presStyleCnt="14">
        <dgm:presLayoutVars>
          <dgm:bulletEnabled val="1"/>
        </dgm:presLayoutVars>
      </dgm:prSet>
      <dgm:spPr/>
    </dgm:pt>
    <dgm:pt modelId="{05B6405C-5957-4B3C-A593-519E0B497EAF}" type="pres">
      <dgm:prSet presAssocID="{7685DC33-773B-424B-A7B5-A96010B82DF8}" presName="sibTrans" presStyleLbl="bgSibTrans2D1" presStyleIdx="3" presStyleCnt="13"/>
      <dgm:spPr/>
    </dgm:pt>
    <dgm:pt modelId="{B5365388-2A16-4F55-85C6-0FB274E7BEF3}" type="pres">
      <dgm:prSet presAssocID="{6901BE09-8A2D-44D2-A195-C8FDB21C4948}" presName="compNode" presStyleCnt="0"/>
      <dgm:spPr/>
    </dgm:pt>
    <dgm:pt modelId="{F82A0B38-8BAE-4B8C-93CE-B59ECD9E4B19}" type="pres">
      <dgm:prSet presAssocID="{6901BE09-8A2D-44D2-A195-C8FDB21C4948}" presName="dummyConnPt" presStyleCnt="0"/>
      <dgm:spPr/>
    </dgm:pt>
    <dgm:pt modelId="{BA5FE6B9-B61E-4F34-A026-81A84F88FEC7}" type="pres">
      <dgm:prSet presAssocID="{6901BE09-8A2D-44D2-A195-C8FDB21C4948}" presName="node" presStyleLbl="node1" presStyleIdx="4" presStyleCnt="14">
        <dgm:presLayoutVars>
          <dgm:bulletEnabled val="1"/>
        </dgm:presLayoutVars>
      </dgm:prSet>
      <dgm:spPr/>
    </dgm:pt>
    <dgm:pt modelId="{E31F4FFF-4480-4D34-9A3C-F5F041F7061C}" type="pres">
      <dgm:prSet presAssocID="{44D0E7FC-B31A-4128-8136-4FF0C85989D2}" presName="sibTrans" presStyleLbl="bgSibTrans2D1" presStyleIdx="4" presStyleCnt="13"/>
      <dgm:spPr/>
    </dgm:pt>
    <dgm:pt modelId="{AA5CA712-5CCB-4B91-9582-8C606BBFB950}" type="pres">
      <dgm:prSet presAssocID="{0846B4F4-EF96-406C-A930-D5C5B72EE09C}" presName="compNode" presStyleCnt="0"/>
      <dgm:spPr/>
    </dgm:pt>
    <dgm:pt modelId="{5FB6320C-C34D-461C-BB31-7B8F9E88DD9B}" type="pres">
      <dgm:prSet presAssocID="{0846B4F4-EF96-406C-A930-D5C5B72EE09C}" presName="dummyConnPt" presStyleCnt="0"/>
      <dgm:spPr/>
    </dgm:pt>
    <dgm:pt modelId="{65659725-8869-4C9B-8372-6F02E8522583}" type="pres">
      <dgm:prSet presAssocID="{0846B4F4-EF96-406C-A930-D5C5B72EE09C}" presName="node" presStyleLbl="node1" presStyleIdx="5" presStyleCnt="14">
        <dgm:presLayoutVars>
          <dgm:bulletEnabled val="1"/>
        </dgm:presLayoutVars>
      </dgm:prSet>
      <dgm:spPr/>
    </dgm:pt>
    <dgm:pt modelId="{99473A35-56BD-4376-BDF0-3400C90BD695}" type="pres">
      <dgm:prSet presAssocID="{598EB726-43F2-4748-A68E-ED2C60FBCC32}" presName="sibTrans" presStyleLbl="bgSibTrans2D1" presStyleIdx="5" presStyleCnt="13"/>
      <dgm:spPr/>
    </dgm:pt>
    <dgm:pt modelId="{6B656E79-EA69-4351-B0D5-9D54327D7744}" type="pres">
      <dgm:prSet presAssocID="{16BB3B42-3443-46A3-9FC3-47CC50F88472}" presName="compNode" presStyleCnt="0"/>
      <dgm:spPr/>
    </dgm:pt>
    <dgm:pt modelId="{19E42072-F9CE-48B8-BBB3-025D9ACE80E8}" type="pres">
      <dgm:prSet presAssocID="{16BB3B42-3443-46A3-9FC3-47CC50F88472}" presName="dummyConnPt" presStyleCnt="0"/>
      <dgm:spPr/>
    </dgm:pt>
    <dgm:pt modelId="{59B037E9-53C9-4914-AE47-FFBF42951560}" type="pres">
      <dgm:prSet presAssocID="{16BB3B42-3443-46A3-9FC3-47CC50F88472}" presName="node" presStyleLbl="node1" presStyleIdx="6" presStyleCnt="14">
        <dgm:presLayoutVars>
          <dgm:bulletEnabled val="1"/>
        </dgm:presLayoutVars>
      </dgm:prSet>
      <dgm:spPr/>
    </dgm:pt>
    <dgm:pt modelId="{C6CB979B-D27A-4250-9A10-97E6F094008E}" type="pres">
      <dgm:prSet presAssocID="{E61DA98D-2CB4-4B52-A8A2-7EE00B401116}" presName="sibTrans" presStyleLbl="bgSibTrans2D1" presStyleIdx="6" presStyleCnt="13"/>
      <dgm:spPr/>
    </dgm:pt>
    <dgm:pt modelId="{0903A767-97CB-4F56-B6E0-AC1447BBEAF1}" type="pres">
      <dgm:prSet presAssocID="{4792293F-C446-4318-A934-EB5EC7F14E30}" presName="compNode" presStyleCnt="0"/>
      <dgm:spPr/>
    </dgm:pt>
    <dgm:pt modelId="{E68E05D6-7B10-4C1E-99A1-59E6822A2B6A}" type="pres">
      <dgm:prSet presAssocID="{4792293F-C446-4318-A934-EB5EC7F14E30}" presName="dummyConnPt" presStyleCnt="0"/>
      <dgm:spPr/>
    </dgm:pt>
    <dgm:pt modelId="{2E4E3D54-C0EA-4822-A233-648785BB2597}" type="pres">
      <dgm:prSet presAssocID="{4792293F-C446-4318-A934-EB5EC7F14E30}" presName="node" presStyleLbl="node1" presStyleIdx="7" presStyleCnt="14">
        <dgm:presLayoutVars>
          <dgm:bulletEnabled val="1"/>
        </dgm:presLayoutVars>
      </dgm:prSet>
      <dgm:spPr/>
    </dgm:pt>
    <dgm:pt modelId="{AE7371A5-34F2-4C65-AE18-AD77B39B55D3}" type="pres">
      <dgm:prSet presAssocID="{9923C8C1-7011-424D-A740-EEF6E7BA72AC}" presName="sibTrans" presStyleLbl="bgSibTrans2D1" presStyleIdx="7" presStyleCnt="13"/>
      <dgm:spPr/>
    </dgm:pt>
    <dgm:pt modelId="{0EE02921-BD2C-4BA0-AED7-3C8EED6CFAF4}" type="pres">
      <dgm:prSet presAssocID="{2B9BA12C-8608-40A9-AA0A-9A570F2A760D}" presName="compNode" presStyleCnt="0"/>
      <dgm:spPr/>
    </dgm:pt>
    <dgm:pt modelId="{4F04CD3F-0275-4E2F-9DF2-4A2237D7BBA7}" type="pres">
      <dgm:prSet presAssocID="{2B9BA12C-8608-40A9-AA0A-9A570F2A760D}" presName="dummyConnPt" presStyleCnt="0"/>
      <dgm:spPr/>
    </dgm:pt>
    <dgm:pt modelId="{780AAF06-3E82-4636-B89A-509C08FE9623}" type="pres">
      <dgm:prSet presAssocID="{2B9BA12C-8608-40A9-AA0A-9A570F2A760D}" presName="node" presStyleLbl="node1" presStyleIdx="8" presStyleCnt="14">
        <dgm:presLayoutVars>
          <dgm:bulletEnabled val="1"/>
        </dgm:presLayoutVars>
      </dgm:prSet>
      <dgm:spPr/>
    </dgm:pt>
    <dgm:pt modelId="{86CE2CFE-E7C1-49FE-8139-8DEC3167DAC8}" type="pres">
      <dgm:prSet presAssocID="{B7F85A64-96BA-47A5-A6D0-93F404D0A7F3}" presName="sibTrans" presStyleLbl="bgSibTrans2D1" presStyleIdx="8" presStyleCnt="13"/>
      <dgm:spPr/>
    </dgm:pt>
    <dgm:pt modelId="{BC1C9C77-8098-45BF-90AA-261E2A2025FB}" type="pres">
      <dgm:prSet presAssocID="{737EB962-567E-418C-A3C3-11AE241820CC}" presName="compNode" presStyleCnt="0"/>
      <dgm:spPr/>
    </dgm:pt>
    <dgm:pt modelId="{D2E99381-D8D0-4CF7-BACF-6CC373A83A8A}" type="pres">
      <dgm:prSet presAssocID="{737EB962-567E-418C-A3C3-11AE241820CC}" presName="dummyConnPt" presStyleCnt="0"/>
      <dgm:spPr/>
    </dgm:pt>
    <dgm:pt modelId="{BC6D0AB9-472E-409E-A7C4-EEBE35C92C63}" type="pres">
      <dgm:prSet presAssocID="{737EB962-567E-418C-A3C3-11AE241820CC}" presName="node" presStyleLbl="node1" presStyleIdx="9" presStyleCnt="14">
        <dgm:presLayoutVars>
          <dgm:bulletEnabled val="1"/>
        </dgm:presLayoutVars>
      </dgm:prSet>
      <dgm:spPr/>
    </dgm:pt>
    <dgm:pt modelId="{C399CFAB-125C-403F-BF6B-17DC6B93548F}" type="pres">
      <dgm:prSet presAssocID="{2926CC3C-35EC-4A7D-B827-1D67DF6071E3}" presName="sibTrans" presStyleLbl="bgSibTrans2D1" presStyleIdx="9" presStyleCnt="13"/>
      <dgm:spPr/>
    </dgm:pt>
    <dgm:pt modelId="{ECFC6830-5957-4226-99E2-F4FCC6867029}" type="pres">
      <dgm:prSet presAssocID="{0BE1356B-6BCD-4256-91F6-59BBDC6C4D9A}" presName="compNode" presStyleCnt="0"/>
      <dgm:spPr/>
    </dgm:pt>
    <dgm:pt modelId="{4B40006A-2398-4B13-8D93-C456627ED7FC}" type="pres">
      <dgm:prSet presAssocID="{0BE1356B-6BCD-4256-91F6-59BBDC6C4D9A}" presName="dummyConnPt" presStyleCnt="0"/>
      <dgm:spPr/>
    </dgm:pt>
    <dgm:pt modelId="{AB874A57-6C5A-4DBA-8656-B60F31B907AB}" type="pres">
      <dgm:prSet presAssocID="{0BE1356B-6BCD-4256-91F6-59BBDC6C4D9A}" presName="node" presStyleLbl="node1" presStyleIdx="10" presStyleCnt="14">
        <dgm:presLayoutVars>
          <dgm:bulletEnabled val="1"/>
        </dgm:presLayoutVars>
      </dgm:prSet>
      <dgm:spPr/>
    </dgm:pt>
    <dgm:pt modelId="{EF6A914A-F080-4902-9A36-4333890E2072}" type="pres">
      <dgm:prSet presAssocID="{ED2CAAC3-7BA4-493C-A696-431F27893A52}" presName="sibTrans" presStyleLbl="bgSibTrans2D1" presStyleIdx="10" presStyleCnt="13"/>
      <dgm:spPr/>
    </dgm:pt>
    <dgm:pt modelId="{4887351A-25E7-4D3E-876C-09BE3E7E3EF4}" type="pres">
      <dgm:prSet presAssocID="{65489CE3-B931-4728-993F-6ECE8B3ACC91}" presName="compNode" presStyleCnt="0"/>
      <dgm:spPr/>
    </dgm:pt>
    <dgm:pt modelId="{E5BCC356-D214-4618-811C-7FDB04B12344}" type="pres">
      <dgm:prSet presAssocID="{65489CE3-B931-4728-993F-6ECE8B3ACC91}" presName="dummyConnPt" presStyleCnt="0"/>
      <dgm:spPr/>
    </dgm:pt>
    <dgm:pt modelId="{949F5141-F4D3-4F4B-A917-048D1EC06EC9}" type="pres">
      <dgm:prSet presAssocID="{65489CE3-B931-4728-993F-6ECE8B3ACC91}" presName="node" presStyleLbl="node1" presStyleIdx="11" presStyleCnt="14">
        <dgm:presLayoutVars>
          <dgm:bulletEnabled val="1"/>
        </dgm:presLayoutVars>
      </dgm:prSet>
      <dgm:spPr/>
    </dgm:pt>
    <dgm:pt modelId="{1E3ADCC8-F918-45DC-B9F8-F596D1ED7986}" type="pres">
      <dgm:prSet presAssocID="{377AB43F-F13B-4EE1-A696-4CDD9AFFDA35}" presName="sibTrans" presStyleLbl="bgSibTrans2D1" presStyleIdx="11" presStyleCnt="13"/>
      <dgm:spPr/>
    </dgm:pt>
    <dgm:pt modelId="{C753BC66-07EB-4DF4-9AC0-A9EE0003C6F9}" type="pres">
      <dgm:prSet presAssocID="{B3A9CD1D-9DAE-437C-8388-65DBFBE70425}" presName="compNode" presStyleCnt="0"/>
      <dgm:spPr/>
    </dgm:pt>
    <dgm:pt modelId="{4CF22704-4AB1-4321-9BDE-17208C0CDCC9}" type="pres">
      <dgm:prSet presAssocID="{B3A9CD1D-9DAE-437C-8388-65DBFBE70425}" presName="dummyConnPt" presStyleCnt="0"/>
      <dgm:spPr/>
    </dgm:pt>
    <dgm:pt modelId="{B535A96E-3622-4986-BEC5-4320F6C38856}" type="pres">
      <dgm:prSet presAssocID="{B3A9CD1D-9DAE-437C-8388-65DBFBE70425}" presName="node" presStyleLbl="node1" presStyleIdx="12" presStyleCnt="14">
        <dgm:presLayoutVars>
          <dgm:bulletEnabled val="1"/>
        </dgm:presLayoutVars>
      </dgm:prSet>
      <dgm:spPr/>
    </dgm:pt>
    <dgm:pt modelId="{9470C963-9C4F-47B0-895C-B0E1FD7DD449}" type="pres">
      <dgm:prSet presAssocID="{4D83FAD0-7F06-446F-85C1-379AB700F2B5}" presName="sibTrans" presStyleLbl="bgSibTrans2D1" presStyleIdx="12" presStyleCnt="13"/>
      <dgm:spPr/>
    </dgm:pt>
    <dgm:pt modelId="{F18BFFE8-60BF-4017-A875-B6CB42265DB6}" type="pres">
      <dgm:prSet presAssocID="{B4E14E2A-E76F-4476-A0BF-F5AEE237D1FB}" presName="compNode" presStyleCnt="0"/>
      <dgm:spPr/>
    </dgm:pt>
    <dgm:pt modelId="{72050615-2263-42E2-A643-5B2DE9F4FC5E}" type="pres">
      <dgm:prSet presAssocID="{B4E14E2A-E76F-4476-A0BF-F5AEE237D1FB}" presName="dummyConnPt" presStyleCnt="0"/>
      <dgm:spPr/>
    </dgm:pt>
    <dgm:pt modelId="{A40AB2E6-84DD-4C10-920A-F2F6B55287C9}" type="pres">
      <dgm:prSet presAssocID="{B4E14E2A-E76F-4476-A0BF-F5AEE237D1FB}" presName="node" presStyleLbl="node1" presStyleIdx="13" presStyleCnt="14">
        <dgm:presLayoutVars>
          <dgm:bulletEnabled val="1"/>
        </dgm:presLayoutVars>
      </dgm:prSet>
      <dgm:spPr/>
    </dgm:pt>
  </dgm:ptLst>
  <dgm:cxnLst>
    <dgm:cxn modelId="{72E85708-DCCC-47B8-805E-36E3D6317394}" type="presOf" srcId="{377AB43F-F13B-4EE1-A696-4CDD9AFFDA35}" destId="{1E3ADCC8-F918-45DC-B9F8-F596D1ED7986}" srcOrd="0" destOrd="0" presId="urn:microsoft.com/office/officeart/2005/8/layout/bProcess4"/>
    <dgm:cxn modelId="{52B83710-276C-44A6-B53C-18FC423A175B}" type="presOf" srcId="{B7F85A64-96BA-47A5-A6D0-93F404D0A7F3}" destId="{86CE2CFE-E7C1-49FE-8139-8DEC3167DAC8}" srcOrd="0" destOrd="0" presId="urn:microsoft.com/office/officeart/2005/8/layout/bProcess4"/>
    <dgm:cxn modelId="{C9CE3F12-482A-47C6-B255-869722FB942D}" type="presOf" srcId="{ED2CAAC3-7BA4-493C-A696-431F27893A52}" destId="{EF6A914A-F080-4902-9A36-4333890E2072}" srcOrd="0" destOrd="0" presId="urn:microsoft.com/office/officeart/2005/8/layout/bProcess4"/>
    <dgm:cxn modelId="{269F2A13-55B0-4BBF-A712-D5516B126C63}" type="presOf" srcId="{F4241D5D-A3EA-4F5A-A52E-122A93593CFD}" destId="{3ED1F51E-3711-475A-A141-27126A3BBD0C}" srcOrd="0" destOrd="0" presId="urn:microsoft.com/office/officeart/2005/8/layout/bProcess4"/>
    <dgm:cxn modelId="{39954915-A4F1-47CA-9A36-426163DC516E}" srcId="{3B92C961-138D-4CA7-B690-EC6CE50D7C42}" destId="{6901BE09-8A2D-44D2-A195-C8FDB21C4948}" srcOrd="4" destOrd="0" parTransId="{334DAFA0-C30A-43C2-905A-A552D6C1577B}" sibTransId="{44D0E7FC-B31A-4128-8136-4FF0C85989D2}"/>
    <dgm:cxn modelId="{DCACE91E-A4CA-4CC7-9530-A261DAC380D0}" type="presOf" srcId="{3B92C961-138D-4CA7-B690-EC6CE50D7C42}" destId="{D0650F4D-3472-4ED8-A67D-BEF8350F0563}" srcOrd="0" destOrd="0" presId="urn:microsoft.com/office/officeart/2005/8/layout/bProcess4"/>
    <dgm:cxn modelId="{74E17323-8BC8-4DF6-98BA-5EEB9D404BDB}" type="presOf" srcId="{737EB962-567E-418C-A3C3-11AE241820CC}" destId="{BC6D0AB9-472E-409E-A7C4-EEBE35C92C63}" srcOrd="0" destOrd="0" presId="urn:microsoft.com/office/officeart/2005/8/layout/bProcess4"/>
    <dgm:cxn modelId="{96A28329-E91A-4311-98B4-5F67FEDF42D0}" type="presOf" srcId="{0846B4F4-EF96-406C-A930-D5C5B72EE09C}" destId="{65659725-8869-4C9B-8372-6F02E8522583}" srcOrd="0" destOrd="0" presId="urn:microsoft.com/office/officeart/2005/8/layout/bProcess4"/>
    <dgm:cxn modelId="{3170662C-AD87-4279-92E2-E91FC177C6BC}" srcId="{3B92C961-138D-4CA7-B690-EC6CE50D7C42}" destId="{202C433F-11C7-473A-9BCA-60C54C3BF812}" srcOrd="2" destOrd="0" parTransId="{2216D4A5-7402-42FB-BDE1-7363B07D1B66}" sibTransId="{F4241D5D-A3EA-4F5A-A52E-122A93593CFD}"/>
    <dgm:cxn modelId="{115F1D38-498D-429F-9FA1-5E92C1376670}" type="presOf" srcId="{2926CC3C-35EC-4A7D-B827-1D67DF6071E3}" destId="{C399CFAB-125C-403F-BF6B-17DC6B93548F}" srcOrd="0" destOrd="0" presId="urn:microsoft.com/office/officeart/2005/8/layout/bProcess4"/>
    <dgm:cxn modelId="{9D6DAA39-BE43-4ADA-A566-A36C55B465EB}" srcId="{3B92C961-138D-4CA7-B690-EC6CE50D7C42}" destId="{817D9D01-6A29-4157-8CA2-B4C08BF46E8A}" srcOrd="0" destOrd="0" parTransId="{CB3AEECA-7233-4E1A-B9E0-02197DFF3D13}" sibTransId="{769A3D15-90F4-4FA8-82A0-483059A8245D}"/>
    <dgm:cxn modelId="{7ECAF539-8F55-4040-9BCA-EA58F4AA5DFE}" type="presOf" srcId="{817D9D01-6A29-4157-8CA2-B4C08BF46E8A}" destId="{9E08320D-4A17-4CD3-A3C4-6F384294B553}" srcOrd="0" destOrd="0" presId="urn:microsoft.com/office/officeart/2005/8/layout/bProcess4"/>
    <dgm:cxn modelId="{6B5B403E-7F22-48DF-B95C-9290F7006DDB}" srcId="{3B92C961-138D-4CA7-B690-EC6CE50D7C42}" destId="{0F558CF8-3C52-461E-96A6-0DAE7C4AA56D}" srcOrd="3" destOrd="0" parTransId="{D93256CB-F908-470F-94A3-0C54CB107262}" sibTransId="{7685DC33-773B-424B-A7B5-A96010B82DF8}"/>
    <dgm:cxn modelId="{9534573E-88B3-4A2A-9616-F8719862FB67}" srcId="{3B92C961-138D-4CA7-B690-EC6CE50D7C42}" destId="{65489CE3-B931-4728-993F-6ECE8B3ACC91}" srcOrd="11" destOrd="0" parTransId="{F4BEAA14-6EA6-48F2-B4A9-CD80542CDAF3}" sibTransId="{377AB43F-F13B-4EE1-A696-4CDD9AFFDA35}"/>
    <dgm:cxn modelId="{E4B7E93E-F956-4282-AD0C-2C23410546D2}" type="presOf" srcId="{45F65B86-D119-48C8-B6A8-C9C1E92012DA}" destId="{9C321D12-46C5-45E9-AADA-FE29F1F6D0B7}" srcOrd="0" destOrd="0" presId="urn:microsoft.com/office/officeart/2005/8/layout/bProcess4"/>
    <dgm:cxn modelId="{B4B69D3F-77BD-4D90-A1E8-62FE9317ED47}" type="presOf" srcId="{598EB726-43F2-4748-A68E-ED2C60FBCC32}" destId="{99473A35-56BD-4376-BDF0-3400C90BD695}" srcOrd="0" destOrd="0" presId="urn:microsoft.com/office/officeart/2005/8/layout/bProcess4"/>
    <dgm:cxn modelId="{9729E85B-282B-4961-81C3-F0DA27CA509C}" srcId="{3B92C961-138D-4CA7-B690-EC6CE50D7C42}" destId="{0BE1356B-6BCD-4256-91F6-59BBDC6C4D9A}" srcOrd="10" destOrd="0" parTransId="{D495F937-8409-4FB8-9194-7CACD8FEBBDA}" sibTransId="{ED2CAAC3-7BA4-493C-A696-431F27893A52}"/>
    <dgm:cxn modelId="{7F330862-4837-4598-8E21-3C5EB85656AD}" type="presOf" srcId="{9923C8C1-7011-424D-A740-EEF6E7BA72AC}" destId="{AE7371A5-34F2-4C65-AE18-AD77B39B55D3}" srcOrd="0" destOrd="0" presId="urn:microsoft.com/office/officeart/2005/8/layout/bProcess4"/>
    <dgm:cxn modelId="{A02C2844-1B09-4167-8B83-C5A13902CA5C}" type="presOf" srcId="{0F558CF8-3C52-461E-96A6-0DAE7C4AA56D}" destId="{49AEC9DE-3E0E-4D23-AAE4-1E712A77304C}" srcOrd="0" destOrd="0" presId="urn:microsoft.com/office/officeart/2005/8/layout/bProcess4"/>
    <dgm:cxn modelId="{85BAB664-85CA-4C01-ACDE-9A26EE0AEA3C}" type="presOf" srcId="{B3A9CD1D-9DAE-437C-8388-65DBFBE70425}" destId="{B535A96E-3622-4986-BEC5-4320F6C38856}" srcOrd="0" destOrd="0" presId="urn:microsoft.com/office/officeart/2005/8/layout/bProcess4"/>
    <dgm:cxn modelId="{4B687365-48A4-4971-BF8A-967BAF692199}" srcId="{3B92C961-138D-4CA7-B690-EC6CE50D7C42}" destId="{2B9BA12C-8608-40A9-AA0A-9A570F2A760D}" srcOrd="8" destOrd="0" parTransId="{B3B4795C-02E3-4DD4-AB96-27D9BE4BA333}" sibTransId="{B7F85A64-96BA-47A5-A6D0-93F404D0A7F3}"/>
    <dgm:cxn modelId="{CCF7CA69-B6FB-4AB6-A5C9-E7A73E6CED79}" srcId="{3B92C961-138D-4CA7-B690-EC6CE50D7C42}" destId="{16BB3B42-3443-46A3-9FC3-47CC50F88472}" srcOrd="6" destOrd="0" parTransId="{A3BF4399-9528-4859-B1FA-2CCEE100E265}" sibTransId="{E61DA98D-2CB4-4B52-A8A2-7EE00B401116}"/>
    <dgm:cxn modelId="{776C5D6E-B336-42FE-B822-2264F6DA3FB2}" srcId="{3B92C961-138D-4CA7-B690-EC6CE50D7C42}" destId="{4792293F-C446-4318-A934-EB5EC7F14E30}" srcOrd="7" destOrd="0" parTransId="{FBF12A73-CB13-4FBC-BA18-FF2F399A1F1F}" sibTransId="{9923C8C1-7011-424D-A740-EEF6E7BA72AC}"/>
    <dgm:cxn modelId="{372C2D75-5EA3-4338-9A5D-54E5B1CC1395}" type="presOf" srcId="{16BB3B42-3443-46A3-9FC3-47CC50F88472}" destId="{59B037E9-53C9-4914-AE47-FFBF42951560}" srcOrd="0" destOrd="0" presId="urn:microsoft.com/office/officeart/2005/8/layout/bProcess4"/>
    <dgm:cxn modelId="{2F502277-C123-480D-B997-773EB7B84AA0}" type="presOf" srcId="{6901BE09-8A2D-44D2-A195-C8FDB21C4948}" destId="{BA5FE6B9-B61E-4F34-A026-81A84F88FEC7}" srcOrd="0" destOrd="0" presId="urn:microsoft.com/office/officeart/2005/8/layout/bProcess4"/>
    <dgm:cxn modelId="{3EEC8E57-A0D8-45A3-9F93-26E27BF2C8C2}" type="presOf" srcId="{202C433F-11C7-473A-9BCA-60C54C3BF812}" destId="{67882021-8468-42E0-9418-C8F101661744}" srcOrd="0" destOrd="0" presId="urn:microsoft.com/office/officeart/2005/8/layout/bProcess4"/>
    <dgm:cxn modelId="{48523B58-70C0-4500-BFAC-8F178E410304}" type="presOf" srcId="{7685DC33-773B-424B-A7B5-A96010B82DF8}" destId="{05B6405C-5957-4B3C-A593-519E0B497EAF}" srcOrd="0" destOrd="0" presId="urn:microsoft.com/office/officeart/2005/8/layout/bProcess4"/>
    <dgm:cxn modelId="{5F80CF7F-C0E5-46AC-9502-71388AABC62B}" srcId="{3B92C961-138D-4CA7-B690-EC6CE50D7C42}" destId="{0846B4F4-EF96-406C-A930-D5C5B72EE09C}" srcOrd="5" destOrd="0" parTransId="{A7830712-F78D-4A66-AC61-582B4EED967C}" sibTransId="{598EB726-43F2-4748-A68E-ED2C60FBCC32}"/>
    <dgm:cxn modelId="{04EE0782-3AE8-4B8A-B90B-C2D0A021CA13}" type="presOf" srcId="{4792293F-C446-4318-A934-EB5EC7F14E30}" destId="{2E4E3D54-C0EA-4822-A233-648785BB2597}" srcOrd="0" destOrd="0" presId="urn:microsoft.com/office/officeart/2005/8/layout/bProcess4"/>
    <dgm:cxn modelId="{7D5A6188-0BDD-4F7F-8659-5DF5CD44276F}" type="presOf" srcId="{2B9BA12C-8608-40A9-AA0A-9A570F2A760D}" destId="{780AAF06-3E82-4636-B89A-509C08FE9623}" srcOrd="0" destOrd="0" presId="urn:microsoft.com/office/officeart/2005/8/layout/bProcess4"/>
    <dgm:cxn modelId="{6DB4CF97-225A-4745-ADD1-880B2A511FF0}" type="presOf" srcId="{B4E14E2A-E76F-4476-A0BF-F5AEE237D1FB}" destId="{A40AB2E6-84DD-4C10-920A-F2F6B55287C9}" srcOrd="0" destOrd="0" presId="urn:microsoft.com/office/officeart/2005/8/layout/bProcess4"/>
    <dgm:cxn modelId="{FE64629C-F1CF-4E35-B112-13A9C7D3332B}" srcId="{3B92C961-138D-4CA7-B690-EC6CE50D7C42}" destId="{B4E14E2A-E76F-4476-A0BF-F5AEE237D1FB}" srcOrd="13" destOrd="0" parTransId="{4E544563-3AA4-4BE1-B7E1-336C4B68B15F}" sibTransId="{1D3CD604-1F4A-49FB-A63D-F857B56C6F11}"/>
    <dgm:cxn modelId="{B492D7B1-557E-4718-8AA7-BEE8C93F3DA4}" srcId="{3B92C961-138D-4CA7-B690-EC6CE50D7C42}" destId="{737EB962-567E-418C-A3C3-11AE241820CC}" srcOrd="9" destOrd="0" parTransId="{4B992F56-C702-4CCB-999D-3FD489264BED}" sibTransId="{2926CC3C-35EC-4A7D-B827-1D67DF6071E3}"/>
    <dgm:cxn modelId="{1351CEBA-7A65-4093-993E-6B4FA681D67C}" type="presOf" srcId="{44D0E7FC-B31A-4128-8136-4FF0C85989D2}" destId="{E31F4FFF-4480-4D34-9A3C-F5F041F7061C}" srcOrd="0" destOrd="0" presId="urn:microsoft.com/office/officeart/2005/8/layout/bProcess4"/>
    <dgm:cxn modelId="{53C84ABB-11CF-4AC7-82DB-D91CDFABFBE0}" type="presOf" srcId="{C4C81C90-312E-43D4-9D07-2933F666833F}" destId="{4AFFE13C-D070-4755-814A-6EE6CE1EAF8C}" srcOrd="0" destOrd="0" presId="urn:microsoft.com/office/officeart/2005/8/layout/bProcess4"/>
    <dgm:cxn modelId="{60C4ABC9-927E-426B-9411-8DE47D6B08A4}" type="presOf" srcId="{4D83FAD0-7F06-446F-85C1-379AB700F2B5}" destId="{9470C963-9C4F-47B0-895C-B0E1FD7DD449}" srcOrd="0" destOrd="0" presId="urn:microsoft.com/office/officeart/2005/8/layout/bProcess4"/>
    <dgm:cxn modelId="{9377FACD-042F-4597-B979-45E26C7ADD34}" type="presOf" srcId="{0BE1356B-6BCD-4256-91F6-59BBDC6C4D9A}" destId="{AB874A57-6C5A-4DBA-8656-B60F31B907AB}" srcOrd="0" destOrd="0" presId="urn:microsoft.com/office/officeart/2005/8/layout/bProcess4"/>
    <dgm:cxn modelId="{52255ADA-0B55-49F3-9A32-2CE1AF9DC8E7}" srcId="{3B92C961-138D-4CA7-B690-EC6CE50D7C42}" destId="{C4C81C90-312E-43D4-9D07-2933F666833F}" srcOrd="1" destOrd="0" parTransId="{088467F4-43A6-454E-91CA-3CEA1DD5DF37}" sibTransId="{45F65B86-D119-48C8-B6A8-C9C1E92012DA}"/>
    <dgm:cxn modelId="{9A9F4EE3-4A77-4717-B275-D0FD3BF3B440}" type="presOf" srcId="{65489CE3-B931-4728-993F-6ECE8B3ACC91}" destId="{949F5141-F4D3-4F4B-A917-048D1EC06EC9}" srcOrd="0" destOrd="0" presId="urn:microsoft.com/office/officeart/2005/8/layout/bProcess4"/>
    <dgm:cxn modelId="{20FCA9F5-6AA3-41A2-9A94-45171A1088BF}" srcId="{3B92C961-138D-4CA7-B690-EC6CE50D7C42}" destId="{B3A9CD1D-9DAE-437C-8388-65DBFBE70425}" srcOrd="12" destOrd="0" parTransId="{E116B717-3EDB-44A9-9766-F88E8FC75143}" sibTransId="{4D83FAD0-7F06-446F-85C1-379AB700F2B5}"/>
    <dgm:cxn modelId="{606DCBF8-1759-463E-B705-31682C302B75}" type="presOf" srcId="{769A3D15-90F4-4FA8-82A0-483059A8245D}" destId="{A5F074EC-B2D5-40C6-8E0F-2F4BF206597E}" srcOrd="0" destOrd="0" presId="urn:microsoft.com/office/officeart/2005/8/layout/bProcess4"/>
    <dgm:cxn modelId="{44210BFE-BD17-4774-AAFA-09097E0E9274}" type="presOf" srcId="{E61DA98D-2CB4-4B52-A8A2-7EE00B401116}" destId="{C6CB979B-D27A-4250-9A10-97E6F094008E}" srcOrd="0" destOrd="0" presId="urn:microsoft.com/office/officeart/2005/8/layout/bProcess4"/>
    <dgm:cxn modelId="{CE36E5EA-42DA-43B6-9005-DF1E5C952D9B}" type="presParOf" srcId="{D0650F4D-3472-4ED8-A67D-BEF8350F0563}" destId="{286B021F-79C6-4B30-946D-3EC9FE07ADE8}" srcOrd="0" destOrd="0" presId="urn:microsoft.com/office/officeart/2005/8/layout/bProcess4"/>
    <dgm:cxn modelId="{4BE27911-BC8F-4D81-8D80-6BBF9862FA19}" type="presParOf" srcId="{286B021F-79C6-4B30-946D-3EC9FE07ADE8}" destId="{D1DD5B68-C4D9-4059-9DA0-1D0F50CBE98C}" srcOrd="0" destOrd="0" presId="urn:microsoft.com/office/officeart/2005/8/layout/bProcess4"/>
    <dgm:cxn modelId="{2FFF39E4-7CB4-4062-93B1-9AE9DB93010E}" type="presParOf" srcId="{286B021F-79C6-4B30-946D-3EC9FE07ADE8}" destId="{9E08320D-4A17-4CD3-A3C4-6F384294B553}" srcOrd="1" destOrd="0" presId="urn:microsoft.com/office/officeart/2005/8/layout/bProcess4"/>
    <dgm:cxn modelId="{445F81B9-1BED-4F5F-A668-F5D33AAA0CDB}" type="presParOf" srcId="{D0650F4D-3472-4ED8-A67D-BEF8350F0563}" destId="{A5F074EC-B2D5-40C6-8E0F-2F4BF206597E}" srcOrd="1" destOrd="0" presId="urn:microsoft.com/office/officeart/2005/8/layout/bProcess4"/>
    <dgm:cxn modelId="{4134A888-81A4-4AE8-94F1-8746AAE5B1FE}" type="presParOf" srcId="{D0650F4D-3472-4ED8-A67D-BEF8350F0563}" destId="{8B5C3568-16A2-4912-9981-A342B969AE29}" srcOrd="2" destOrd="0" presId="urn:microsoft.com/office/officeart/2005/8/layout/bProcess4"/>
    <dgm:cxn modelId="{FE29D911-87D4-41B4-9513-D00FB74895D7}" type="presParOf" srcId="{8B5C3568-16A2-4912-9981-A342B969AE29}" destId="{462A57F6-0E25-4503-8BD9-9D472083156B}" srcOrd="0" destOrd="0" presId="urn:microsoft.com/office/officeart/2005/8/layout/bProcess4"/>
    <dgm:cxn modelId="{B97495AC-17E0-4E00-8EB9-C6D7091D6AED}" type="presParOf" srcId="{8B5C3568-16A2-4912-9981-A342B969AE29}" destId="{4AFFE13C-D070-4755-814A-6EE6CE1EAF8C}" srcOrd="1" destOrd="0" presId="urn:microsoft.com/office/officeart/2005/8/layout/bProcess4"/>
    <dgm:cxn modelId="{E7EE693E-FA56-4950-B689-46069307D031}" type="presParOf" srcId="{D0650F4D-3472-4ED8-A67D-BEF8350F0563}" destId="{9C321D12-46C5-45E9-AADA-FE29F1F6D0B7}" srcOrd="3" destOrd="0" presId="urn:microsoft.com/office/officeart/2005/8/layout/bProcess4"/>
    <dgm:cxn modelId="{E2726560-075F-4AA3-998F-D3CB7637F141}" type="presParOf" srcId="{D0650F4D-3472-4ED8-A67D-BEF8350F0563}" destId="{3EFCD587-24C9-4350-AF43-539E6B71E39B}" srcOrd="4" destOrd="0" presId="urn:microsoft.com/office/officeart/2005/8/layout/bProcess4"/>
    <dgm:cxn modelId="{225AD1CB-2A23-4A17-B080-01AC14038390}" type="presParOf" srcId="{3EFCD587-24C9-4350-AF43-539E6B71E39B}" destId="{3E8545A2-EB67-48C1-8208-DB135990A523}" srcOrd="0" destOrd="0" presId="urn:microsoft.com/office/officeart/2005/8/layout/bProcess4"/>
    <dgm:cxn modelId="{5BCFB92C-11FE-43C1-87D5-41708001B6EA}" type="presParOf" srcId="{3EFCD587-24C9-4350-AF43-539E6B71E39B}" destId="{67882021-8468-42E0-9418-C8F101661744}" srcOrd="1" destOrd="0" presId="urn:microsoft.com/office/officeart/2005/8/layout/bProcess4"/>
    <dgm:cxn modelId="{1004079A-9012-4792-BD7C-41FE73600024}" type="presParOf" srcId="{D0650F4D-3472-4ED8-A67D-BEF8350F0563}" destId="{3ED1F51E-3711-475A-A141-27126A3BBD0C}" srcOrd="5" destOrd="0" presId="urn:microsoft.com/office/officeart/2005/8/layout/bProcess4"/>
    <dgm:cxn modelId="{0E8F89A0-2CAB-4E7C-8748-FD4AAFFBE8A4}" type="presParOf" srcId="{D0650F4D-3472-4ED8-A67D-BEF8350F0563}" destId="{9DEC50AC-3F7F-4556-8166-C4339EB217FA}" srcOrd="6" destOrd="0" presId="urn:microsoft.com/office/officeart/2005/8/layout/bProcess4"/>
    <dgm:cxn modelId="{F0AFCDEB-5BB5-4691-9FD1-9D5638744B82}" type="presParOf" srcId="{9DEC50AC-3F7F-4556-8166-C4339EB217FA}" destId="{B14170A6-1765-4ADE-97F3-6327A39644AD}" srcOrd="0" destOrd="0" presId="urn:microsoft.com/office/officeart/2005/8/layout/bProcess4"/>
    <dgm:cxn modelId="{A37282BA-3471-4051-BA55-CF33D9351E31}" type="presParOf" srcId="{9DEC50AC-3F7F-4556-8166-C4339EB217FA}" destId="{49AEC9DE-3E0E-4D23-AAE4-1E712A77304C}" srcOrd="1" destOrd="0" presId="urn:microsoft.com/office/officeart/2005/8/layout/bProcess4"/>
    <dgm:cxn modelId="{46658357-C59D-4C04-8851-CBB35EAE5177}" type="presParOf" srcId="{D0650F4D-3472-4ED8-A67D-BEF8350F0563}" destId="{05B6405C-5957-4B3C-A593-519E0B497EAF}" srcOrd="7" destOrd="0" presId="urn:microsoft.com/office/officeart/2005/8/layout/bProcess4"/>
    <dgm:cxn modelId="{59BCFA89-8AA1-4BD5-B4D6-949B4CD768AF}" type="presParOf" srcId="{D0650F4D-3472-4ED8-A67D-BEF8350F0563}" destId="{B5365388-2A16-4F55-85C6-0FB274E7BEF3}" srcOrd="8" destOrd="0" presId="urn:microsoft.com/office/officeart/2005/8/layout/bProcess4"/>
    <dgm:cxn modelId="{956F5BE7-BA90-4E6A-9CA3-5B68885447BD}" type="presParOf" srcId="{B5365388-2A16-4F55-85C6-0FB274E7BEF3}" destId="{F82A0B38-8BAE-4B8C-93CE-B59ECD9E4B19}" srcOrd="0" destOrd="0" presId="urn:microsoft.com/office/officeart/2005/8/layout/bProcess4"/>
    <dgm:cxn modelId="{550982BB-1577-4FEB-B096-89B85683DE79}" type="presParOf" srcId="{B5365388-2A16-4F55-85C6-0FB274E7BEF3}" destId="{BA5FE6B9-B61E-4F34-A026-81A84F88FEC7}" srcOrd="1" destOrd="0" presId="urn:microsoft.com/office/officeart/2005/8/layout/bProcess4"/>
    <dgm:cxn modelId="{58901ABA-2E9E-41CB-827F-DA258869C41D}" type="presParOf" srcId="{D0650F4D-3472-4ED8-A67D-BEF8350F0563}" destId="{E31F4FFF-4480-4D34-9A3C-F5F041F7061C}" srcOrd="9" destOrd="0" presId="urn:microsoft.com/office/officeart/2005/8/layout/bProcess4"/>
    <dgm:cxn modelId="{1DCA704E-1824-4B03-8C20-B6D443E594B0}" type="presParOf" srcId="{D0650F4D-3472-4ED8-A67D-BEF8350F0563}" destId="{AA5CA712-5CCB-4B91-9582-8C606BBFB950}" srcOrd="10" destOrd="0" presId="urn:microsoft.com/office/officeart/2005/8/layout/bProcess4"/>
    <dgm:cxn modelId="{4F9E2569-4A6D-4CE2-84F5-FF33A46C37B8}" type="presParOf" srcId="{AA5CA712-5CCB-4B91-9582-8C606BBFB950}" destId="{5FB6320C-C34D-461C-BB31-7B8F9E88DD9B}" srcOrd="0" destOrd="0" presId="urn:microsoft.com/office/officeart/2005/8/layout/bProcess4"/>
    <dgm:cxn modelId="{971D4F62-829F-434F-8FBF-64EBC70D8F36}" type="presParOf" srcId="{AA5CA712-5CCB-4B91-9582-8C606BBFB950}" destId="{65659725-8869-4C9B-8372-6F02E8522583}" srcOrd="1" destOrd="0" presId="urn:microsoft.com/office/officeart/2005/8/layout/bProcess4"/>
    <dgm:cxn modelId="{E8D20BD6-50C3-453D-B62A-2E9E5A20726F}" type="presParOf" srcId="{D0650F4D-3472-4ED8-A67D-BEF8350F0563}" destId="{99473A35-56BD-4376-BDF0-3400C90BD695}" srcOrd="11" destOrd="0" presId="urn:microsoft.com/office/officeart/2005/8/layout/bProcess4"/>
    <dgm:cxn modelId="{07AC0C11-8C25-40C6-B42C-017AED2EA9E1}" type="presParOf" srcId="{D0650F4D-3472-4ED8-A67D-BEF8350F0563}" destId="{6B656E79-EA69-4351-B0D5-9D54327D7744}" srcOrd="12" destOrd="0" presId="urn:microsoft.com/office/officeart/2005/8/layout/bProcess4"/>
    <dgm:cxn modelId="{56369042-57F8-4318-B66A-7BAFA2DEC060}" type="presParOf" srcId="{6B656E79-EA69-4351-B0D5-9D54327D7744}" destId="{19E42072-F9CE-48B8-BBB3-025D9ACE80E8}" srcOrd="0" destOrd="0" presId="urn:microsoft.com/office/officeart/2005/8/layout/bProcess4"/>
    <dgm:cxn modelId="{4DB642FF-7117-42E6-81D7-D90F4C827E1A}" type="presParOf" srcId="{6B656E79-EA69-4351-B0D5-9D54327D7744}" destId="{59B037E9-53C9-4914-AE47-FFBF42951560}" srcOrd="1" destOrd="0" presId="urn:microsoft.com/office/officeart/2005/8/layout/bProcess4"/>
    <dgm:cxn modelId="{9429E6C6-D7D7-40C8-A2BE-3FD588D98DEC}" type="presParOf" srcId="{D0650F4D-3472-4ED8-A67D-BEF8350F0563}" destId="{C6CB979B-D27A-4250-9A10-97E6F094008E}" srcOrd="13" destOrd="0" presId="urn:microsoft.com/office/officeart/2005/8/layout/bProcess4"/>
    <dgm:cxn modelId="{41A4F8B7-5905-48A4-BDC3-0DBE08610C17}" type="presParOf" srcId="{D0650F4D-3472-4ED8-A67D-BEF8350F0563}" destId="{0903A767-97CB-4F56-B6E0-AC1447BBEAF1}" srcOrd="14" destOrd="0" presId="urn:microsoft.com/office/officeart/2005/8/layout/bProcess4"/>
    <dgm:cxn modelId="{F7C7733D-F6A5-4362-A938-DD072EA6DE2D}" type="presParOf" srcId="{0903A767-97CB-4F56-B6E0-AC1447BBEAF1}" destId="{E68E05D6-7B10-4C1E-99A1-59E6822A2B6A}" srcOrd="0" destOrd="0" presId="urn:microsoft.com/office/officeart/2005/8/layout/bProcess4"/>
    <dgm:cxn modelId="{96C6DE06-9D54-4539-B075-1B2D58318823}" type="presParOf" srcId="{0903A767-97CB-4F56-B6E0-AC1447BBEAF1}" destId="{2E4E3D54-C0EA-4822-A233-648785BB2597}" srcOrd="1" destOrd="0" presId="urn:microsoft.com/office/officeart/2005/8/layout/bProcess4"/>
    <dgm:cxn modelId="{E71CA7A2-2795-4E65-B4ED-BB2BC4379A1C}" type="presParOf" srcId="{D0650F4D-3472-4ED8-A67D-BEF8350F0563}" destId="{AE7371A5-34F2-4C65-AE18-AD77B39B55D3}" srcOrd="15" destOrd="0" presId="urn:microsoft.com/office/officeart/2005/8/layout/bProcess4"/>
    <dgm:cxn modelId="{8DDE228A-33E9-4761-9F40-E2F0F6A03FE6}" type="presParOf" srcId="{D0650F4D-3472-4ED8-A67D-BEF8350F0563}" destId="{0EE02921-BD2C-4BA0-AED7-3C8EED6CFAF4}" srcOrd="16" destOrd="0" presId="urn:microsoft.com/office/officeart/2005/8/layout/bProcess4"/>
    <dgm:cxn modelId="{34BC3186-13A2-4898-B264-6C11564C061E}" type="presParOf" srcId="{0EE02921-BD2C-4BA0-AED7-3C8EED6CFAF4}" destId="{4F04CD3F-0275-4E2F-9DF2-4A2237D7BBA7}" srcOrd="0" destOrd="0" presId="urn:microsoft.com/office/officeart/2005/8/layout/bProcess4"/>
    <dgm:cxn modelId="{A5D1ABA9-D4B7-4002-AAD7-43494B645E18}" type="presParOf" srcId="{0EE02921-BD2C-4BA0-AED7-3C8EED6CFAF4}" destId="{780AAF06-3E82-4636-B89A-509C08FE9623}" srcOrd="1" destOrd="0" presId="urn:microsoft.com/office/officeart/2005/8/layout/bProcess4"/>
    <dgm:cxn modelId="{4704F283-7EAF-4DE5-8A4A-85C071A2BC15}" type="presParOf" srcId="{D0650F4D-3472-4ED8-A67D-BEF8350F0563}" destId="{86CE2CFE-E7C1-49FE-8139-8DEC3167DAC8}" srcOrd="17" destOrd="0" presId="urn:microsoft.com/office/officeart/2005/8/layout/bProcess4"/>
    <dgm:cxn modelId="{57F53606-EE59-4737-B28F-B122F294B478}" type="presParOf" srcId="{D0650F4D-3472-4ED8-A67D-BEF8350F0563}" destId="{BC1C9C77-8098-45BF-90AA-261E2A2025FB}" srcOrd="18" destOrd="0" presId="urn:microsoft.com/office/officeart/2005/8/layout/bProcess4"/>
    <dgm:cxn modelId="{5747ACEA-E521-4D75-A546-7FE7B9B8397B}" type="presParOf" srcId="{BC1C9C77-8098-45BF-90AA-261E2A2025FB}" destId="{D2E99381-D8D0-4CF7-BACF-6CC373A83A8A}" srcOrd="0" destOrd="0" presId="urn:microsoft.com/office/officeart/2005/8/layout/bProcess4"/>
    <dgm:cxn modelId="{43275619-5B9C-4477-8DC8-E8FC053D54B9}" type="presParOf" srcId="{BC1C9C77-8098-45BF-90AA-261E2A2025FB}" destId="{BC6D0AB9-472E-409E-A7C4-EEBE35C92C63}" srcOrd="1" destOrd="0" presId="urn:microsoft.com/office/officeart/2005/8/layout/bProcess4"/>
    <dgm:cxn modelId="{C7F40131-09B2-4F09-8DB2-248B3D75F87C}" type="presParOf" srcId="{D0650F4D-3472-4ED8-A67D-BEF8350F0563}" destId="{C399CFAB-125C-403F-BF6B-17DC6B93548F}" srcOrd="19" destOrd="0" presId="urn:microsoft.com/office/officeart/2005/8/layout/bProcess4"/>
    <dgm:cxn modelId="{C14ECB19-EC00-4587-81BD-BA173FB483A2}" type="presParOf" srcId="{D0650F4D-3472-4ED8-A67D-BEF8350F0563}" destId="{ECFC6830-5957-4226-99E2-F4FCC6867029}" srcOrd="20" destOrd="0" presId="urn:microsoft.com/office/officeart/2005/8/layout/bProcess4"/>
    <dgm:cxn modelId="{50429027-DF2E-489C-BC32-A3F454B49F57}" type="presParOf" srcId="{ECFC6830-5957-4226-99E2-F4FCC6867029}" destId="{4B40006A-2398-4B13-8D93-C456627ED7FC}" srcOrd="0" destOrd="0" presId="urn:microsoft.com/office/officeart/2005/8/layout/bProcess4"/>
    <dgm:cxn modelId="{C1DCBDC2-58DE-4571-B40B-8D9AFE40BE14}" type="presParOf" srcId="{ECFC6830-5957-4226-99E2-F4FCC6867029}" destId="{AB874A57-6C5A-4DBA-8656-B60F31B907AB}" srcOrd="1" destOrd="0" presId="urn:microsoft.com/office/officeart/2005/8/layout/bProcess4"/>
    <dgm:cxn modelId="{4C931BB6-A6D9-45A8-9720-B73630BCA4F8}" type="presParOf" srcId="{D0650F4D-3472-4ED8-A67D-BEF8350F0563}" destId="{EF6A914A-F080-4902-9A36-4333890E2072}" srcOrd="21" destOrd="0" presId="urn:microsoft.com/office/officeart/2005/8/layout/bProcess4"/>
    <dgm:cxn modelId="{B666A127-6BBF-4B75-AE75-D9B219FCFCC1}" type="presParOf" srcId="{D0650F4D-3472-4ED8-A67D-BEF8350F0563}" destId="{4887351A-25E7-4D3E-876C-09BE3E7E3EF4}" srcOrd="22" destOrd="0" presId="urn:microsoft.com/office/officeart/2005/8/layout/bProcess4"/>
    <dgm:cxn modelId="{3092CCBE-B0BF-4F6A-A648-28DA44A1BEC5}" type="presParOf" srcId="{4887351A-25E7-4D3E-876C-09BE3E7E3EF4}" destId="{E5BCC356-D214-4618-811C-7FDB04B12344}" srcOrd="0" destOrd="0" presId="urn:microsoft.com/office/officeart/2005/8/layout/bProcess4"/>
    <dgm:cxn modelId="{CCF16D29-F511-43EB-91AF-D90D38EF3275}" type="presParOf" srcId="{4887351A-25E7-4D3E-876C-09BE3E7E3EF4}" destId="{949F5141-F4D3-4F4B-A917-048D1EC06EC9}" srcOrd="1" destOrd="0" presId="urn:microsoft.com/office/officeart/2005/8/layout/bProcess4"/>
    <dgm:cxn modelId="{2EBAA860-2979-4B5B-A25C-5B0A73F83812}" type="presParOf" srcId="{D0650F4D-3472-4ED8-A67D-BEF8350F0563}" destId="{1E3ADCC8-F918-45DC-B9F8-F596D1ED7986}" srcOrd="23" destOrd="0" presId="urn:microsoft.com/office/officeart/2005/8/layout/bProcess4"/>
    <dgm:cxn modelId="{5AEADC46-E287-4060-A347-3227CEBE51B2}" type="presParOf" srcId="{D0650F4D-3472-4ED8-A67D-BEF8350F0563}" destId="{C753BC66-07EB-4DF4-9AC0-A9EE0003C6F9}" srcOrd="24" destOrd="0" presId="urn:microsoft.com/office/officeart/2005/8/layout/bProcess4"/>
    <dgm:cxn modelId="{9C0BC919-38EA-46D3-B1D9-DF6AE77BC8CF}" type="presParOf" srcId="{C753BC66-07EB-4DF4-9AC0-A9EE0003C6F9}" destId="{4CF22704-4AB1-4321-9BDE-17208C0CDCC9}" srcOrd="0" destOrd="0" presId="urn:microsoft.com/office/officeart/2005/8/layout/bProcess4"/>
    <dgm:cxn modelId="{288BA225-8131-4B84-AC8E-E1232D689C70}" type="presParOf" srcId="{C753BC66-07EB-4DF4-9AC0-A9EE0003C6F9}" destId="{B535A96E-3622-4986-BEC5-4320F6C38856}" srcOrd="1" destOrd="0" presId="urn:microsoft.com/office/officeart/2005/8/layout/bProcess4"/>
    <dgm:cxn modelId="{EA5A3EEB-1AB0-4266-898A-086D2E78C3FE}" type="presParOf" srcId="{D0650F4D-3472-4ED8-A67D-BEF8350F0563}" destId="{9470C963-9C4F-47B0-895C-B0E1FD7DD449}" srcOrd="25" destOrd="0" presId="urn:microsoft.com/office/officeart/2005/8/layout/bProcess4"/>
    <dgm:cxn modelId="{292C5F5E-C033-46A2-98FA-39372E5054AB}" type="presParOf" srcId="{D0650F4D-3472-4ED8-A67D-BEF8350F0563}" destId="{F18BFFE8-60BF-4017-A875-B6CB42265DB6}" srcOrd="26" destOrd="0" presId="urn:microsoft.com/office/officeart/2005/8/layout/bProcess4"/>
    <dgm:cxn modelId="{6CD46C1B-B062-4C85-86D6-DA65CAE8AC6E}" type="presParOf" srcId="{F18BFFE8-60BF-4017-A875-B6CB42265DB6}" destId="{72050615-2263-42E2-A643-5B2DE9F4FC5E}" srcOrd="0" destOrd="0" presId="urn:microsoft.com/office/officeart/2005/8/layout/bProcess4"/>
    <dgm:cxn modelId="{D6C6DF47-B144-46C4-9B98-83A7C146C318}" type="presParOf" srcId="{F18BFFE8-60BF-4017-A875-B6CB42265DB6}" destId="{A40AB2E6-84DD-4C10-920A-F2F6B55287C9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D4A4D2C-EB03-45F2-8410-39C550D7D17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U"/>
        </a:p>
      </dgm:t>
    </dgm:pt>
    <dgm:pt modelId="{EB4DC10A-FFF6-41CB-BC3F-171F908A0668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sz="2400" dirty="0">
              <a:solidFill>
                <a:schemeClr val="tx1"/>
              </a:solidFill>
            </a:rPr>
            <a:t>Result 1.1: Enhanced capacities of quality and standards in support of SMEs’ competitiveness attained </a:t>
          </a:r>
          <a:endParaRPr lang="en-MU" sz="2400" dirty="0">
            <a:solidFill>
              <a:schemeClr val="tx1"/>
            </a:solidFill>
          </a:endParaRPr>
        </a:p>
      </dgm:t>
    </dgm:pt>
    <dgm:pt modelId="{95A6425E-F1A7-4D0C-9871-A803F63130B2}" type="parTrans" cxnId="{14268614-EAF8-48F1-81DD-32061BA4E468}">
      <dgm:prSet/>
      <dgm:spPr/>
      <dgm:t>
        <a:bodyPr/>
        <a:lstStyle/>
        <a:p>
          <a:endParaRPr lang="en-MU"/>
        </a:p>
      </dgm:t>
    </dgm:pt>
    <dgm:pt modelId="{549FC57A-6FD9-42A0-9690-9B057D25508B}" type="sibTrans" cxnId="{14268614-EAF8-48F1-81DD-32061BA4E468}">
      <dgm:prSet/>
      <dgm:spPr/>
      <dgm:t>
        <a:bodyPr/>
        <a:lstStyle/>
        <a:p>
          <a:endParaRPr lang="en-MU"/>
        </a:p>
      </dgm:t>
    </dgm:pt>
    <dgm:pt modelId="{B1E2F53D-2AEA-4026-843A-4E982D3A1F42}">
      <dgm:prSet/>
      <dgm:spPr/>
      <dgm:t>
        <a:bodyPr/>
        <a:lstStyle/>
        <a:p>
          <a:r>
            <a:rPr lang="en-GB"/>
            <a:t>Quality management appears to be one of the main challenges faced by the selected businesses.</a:t>
          </a:r>
          <a:endParaRPr lang="en-MU"/>
        </a:p>
      </dgm:t>
    </dgm:pt>
    <dgm:pt modelId="{7C166400-79A7-4650-BB18-B9B9BF10C18B}" type="parTrans" cxnId="{10505518-C928-4902-B6E7-58487CDD0C7B}">
      <dgm:prSet/>
      <dgm:spPr/>
      <dgm:t>
        <a:bodyPr/>
        <a:lstStyle/>
        <a:p>
          <a:endParaRPr lang="en-MU"/>
        </a:p>
      </dgm:t>
    </dgm:pt>
    <dgm:pt modelId="{A80BA6C1-7EEB-47C5-9C34-E886046C3422}" type="sibTrans" cxnId="{10505518-C928-4902-B6E7-58487CDD0C7B}">
      <dgm:prSet/>
      <dgm:spPr/>
      <dgm:t>
        <a:bodyPr/>
        <a:lstStyle/>
        <a:p>
          <a:endParaRPr lang="en-MU"/>
        </a:p>
      </dgm:t>
    </dgm:pt>
    <dgm:pt modelId="{B71AF338-166F-4D8E-B268-655558E44099}">
      <dgm:prSet/>
      <dgm:spPr/>
      <dgm:t>
        <a:bodyPr/>
        <a:lstStyle/>
        <a:p>
          <a:r>
            <a:rPr lang="en-GB"/>
            <a:t>Visiting the SMEs allowed for an assessment of their individual needs. The key issues are related to their management, production processes and products. </a:t>
          </a:r>
          <a:endParaRPr lang="en-MU"/>
        </a:p>
      </dgm:t>
    </dgm:pt>
    <dgm:pt modelId="{D8E489F9-AEA2-4FD0-8129-98016CEC1BCB}" type="parTrans" cxnId="{649983A3-9E2E-453A-9376-588058CE73AC}">
      <dgm:prSet/>
      <dgm:spPr/>
      <dgm:t>
        <a:bodyPr/>
        <a:lstStyle/>
        <a:p>
          <a:endParaRPr lang="en-MU"/>
        </a:p>
      </dgm:t>
    </dgm:pt>
    <dgm:pt modelId="{E03F77C3-B1E3-45FB-95D7-ED97DED39AC7}" type="sibTrans" cxnId="{649983A3-9E2E-453A-9376-588058CE73AC}">
      <dgm:prSet/>
      <dgm:spPr/>
      <dgm:t>
        <a:bodyPr/>
        <a:lstStyle/>
        <a:p>
          <a:endParaRPr lang="en-MU"/>
        </a:p>
      </dgm:t>
    </dgm:pt>
    <dgm:pt modelId="{D4266EE7-801E-4FF4-91E1-B47096B3B35B}">
      <dgm:prSet/>
      <dgm:spPr/>
      <dgm:t>
        <a:bodyPr/>
        <a:lstStyle/>
        <a:p>
          <a:r>
            <a:rPr lang="en-GB"/>
            <a:t>Development of a Quality Standards Guide which was validated at a one day workshop held with the selected SMEs</a:t>
          </a:r>
          <a:endParaRPr lang="en-MU"/>
        </a:p>
      </dgm:t>
    </dgm:pt>
    <dgm:pt modelId="{88D122C7-C2A5-413E-ABDC-D5538AD2E92A}" type="parTrans" cxnId="{EC33940B-D601-4614-A438-8C72049C3199}">
      <dgm:prSet/>
      <dgm:spPr/>
      <dgm:t>
        <a:bodyPr/>
        <a:lstStyle/>
        <a:p>
          <a:endParaRPr lang="en-MU"/>
        </a:p>
      </dgm:t>
    </dgm:pt>
    <dgm:pt modelId="{07674B89-CE0B-4978-8E6F-22B0276F65A8}" type="sibTrans" cxnId="{EC33940B-D601-4614-A438-8C72049C3199}">
      <dgm:prSet/>
      <dgm:spPr/>
      <dgm:t>
        <a:bodyPr/>
        <a:lstStyle/>
        <a:p>
          <a:endParaRPr lang="en-MU"/>
        </a:p>
      </dgm:t>
    </dgm:pt>
    <dgm:pt modelId="{DF4D17AE-6F7B-45B9-8320-6F1686F3F870}" type="pres">
      <dgm:prSet presAssocID="{1D4A4D2C-EB03-45F2-8410-39C550D7D17C}" presName="linearFlow" presStyleCnt="0">
        <dgm:presLayoutVars>
          <dgm:dir/>
          <dgm:animLvl val="lvl"/>
          <dgm:resizeHandles val="exact"/>
        </dgm:presLayoutVars>
      </dgm:prSet>
      <dgm:spPr/>
    </dgm:pt>
    <dgm:pt modelId="{A701BFAA-5FC5-4F34-A1CF-81FEC7E70A3C}" type="pres">
      <dgm:prSet presAssocID="{EB4DC10A-FFF6-41CB-BC3F-171F908A0668}" presName="composite" presStyleCnt="0"/>
      <dgm:spPr/>
    </dgm:pt>
    <dgm:pt modelId="{F9EE20B3-4D5D-4847-9579-673F74ED010D}" type="pres">
      <dgm:prSet presAssocID="{EB4DC10A-FFF6-41CB-BC3F-171F908A0668}" presName="parentText" presStyleLbl="alignNode1" presStyleIdx="0" presStyleCnt="1">
        <dgm:presLayoutVars>
          <dgm:chMax val="1"/>
          <dgm:bulletEnabled val="1"/>
        </dgm:presLayoutVars>
      </dgm:prSet>
      <dgm:spPr/>
    </dgm:pt>
    <dgm:pt modelId="{FEB7CD73-17D8-45CE-B133-485A6859049C}" type="pres">
      <dgm:prSet presAssocID="{EB4DC10A-FFF6-41CB-BC3F-171F908A0668}" presName="descendantText" presStyleLbl="alignAcc1" presStyleIdx="0" presStyleCnt="1">
        <dgm:presLayoutVars>
          <dgm:bulletEnabled val="1"/>
        </dgm:presLayoutVars>
      </dgm:prSet>
      <dgm:spPr/>
    </dgm:pt>
  </dgm:ptLst>
  <dgm:cxnLst>
    <dgm:cxn modelId="{EC33940B-D601-4614-A438-8C72049C3199}" srcId="{EB4DC10A-FFF6-41CB-BC3F-171F908A0668}" destId="{D4266EE7-801E-4FF4-91E1-B47096B3B35B}" srcOrd="2" destOrd="0" parTransId="{88D122C7-C2A5-413E-ABDC-D5538AD2E92A}" sibTransId="{07674B89-CE0B-4978-8E6F-22B0276F65A8}"/>
    <dgm:cxn modelId="{D0BC500C-20AC-4F35-A376-F4FD7F852A50}" type="presOf" srcId="{D4266EE7-801E-4FF4-91E1-B47096B3B35B}" destId="{FEB7CD73-17D8-45CE-B133-485A6859049C}" srcOrd="0" destOrd="2" presId="urn:microsoft.com/office/officeart/2005/8/layout/chevron2"/>
    <dgm:cxn modelId="{14268614-EAF8-48F1-81DD-32061BA4E468}" srcId="{1D4A4D2C-EB03-45F2-8410-39C550D7D17C}" destId="{EB4DC10A-FFF6-41CB-BC3F-171F908A0668}" srcOrd="0" destOrd="0" parTransId="{95A6425E-F1A7-4D0C-9871-A803F63130B2}" sibTransId="{549FC57A-6FD9-42A0-9690-9B057D25508B}"/>
    <dgm:cxn modelId="{10505518-C928-4902-B6E7-58487CDD0C7B}" srcId="{EB4DC10A-FFF6-41CB-BC3F-171F908A0668}" destId="{B1E2F53D-2AEA-4026-843A-4E982D3A1F42}" srcOrd="0" destOrd="0" parTransId="{7C166400-79A7-4650-BB18-B9B9BF10C18B}" sibTransId="{A80BA6C1-7EEB-47C5-9C34-E886046C3422}"/>
    <dgm:cxn modelId="{A825A63E-3E88-4B22-92CE-FF484EB2C845}" type="presOf" srcId="{B1E2F53D-2AEA-4026-843A-4E982D3A1F42}" destId="{FEB7CD73-17D8-45CE-B133-485A6859049C}" srcOrd="0" destOrd="0" presId="urn:microsoft.com/office/officeart/2005/8/layout/chevron2"/>
    <dgm:cxn modelId="{E56C6C8F-BFEA-403B-8AA2-2CE1BBDC7E04}" type="presOf" srcId="{1D4A4D2C-EB03-45F2-8410-39C550D7D17C}" destId="{DF4D17AE-6F7B-45B9-8320-6F1686F3F870}" srcOrd="0" destOrd="0" presId="urn:microsoft.com/office/officeart/2005/8/layout/chevron2"/>
    <dgm:cxn modelId="{109C3E9C-B100-4E3C-8B25-2A0B096279A4}" type="presOf" srcId="{EB4DC10A-FFF6-41CB-BC3F-171F908A0668}" destId="{F9EE20B3-4D5D-4847-9579-673F74ED010D}" srcOrd="0" destOrd="0" presId="urn:microsoft.com/office/officeart/2005/8/layout/chevron2"/>
    <dgm:cxn modelId="{649983A3-9E2E-453A-9376-588058CE73AC}" srcId="{EB4DC10A-FFF6-41CB-BC3F-171F908A0668}" destId="{B71AF338-166F-4D8E-B268-655558E44099}" srcOrd="1" destOrd="0" parTransId="{D8E489F9-AEA2-4FD0-8129-98016CEC1BCB}" sibTransId="{E03F77C3-B1E3-45FB-95D7-ED97DED39AC7}"/>
    <dgm:cxn modelId="{32235DD7-DE1E-454B-9DFE-E2BB8060493D}" type="presOf" srcId="{B71AF338-166F-4D8E-B268-655558E44099}" destId="{FEB7CD73-17D8-45CE-B133-485A6859049C}" srcOrd="0" destOrd="1" presId="urn:microsoft.com/office/officeart/2005/8/layout/chevron2"/>
    <dgm:cxn modelId="{A5D0015D-DD37-40CC-883F-68A808F7BBF5}" type="presParOf" srcId="{DF4D17AE-6F7B-45B9-8320-6F1686F3F870}" destId="{A701BFAA-5FC5-4F34-A1CF-81FEC7E70A3C}" srcOrd="0" destOrd="0" presId="urn:microsoft.com/office/officeart/2005/8/layout/chevron2"/>
    <dgm:cxn modelId="{742566BE-C21C-4FFB-B72B-B57F82814741}" type="presParOf" srcId="{A701BFAA-5FC5-4F34-A1CF-81FEC7E70A3C}" destId="{F9EE20B3-4D5D-4847-9579-673F74ED010D}" srcOrd="0" destOrd="0" presId="urn:microsoft.com/office/officeart/2005/8/layout/chevron2"/>
    <dgm:cxn modelId="{93D8D7C1-F555-4393-856A-621C4B63F956}" type="presParOf" srcId="{A701BFAA-5FC5-4F34-A1CF-81FEC7E70A3C}" destId="{FEB7CD73-17D8-45CE-B133-485A6859049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6B08126-22B7-4FD6-AAF8-0023BC0D50B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U"/>
        </a:p>
      </dgm:t>
    </dgm:pt>
    <dgm:pt modelId="{A8F585F1-C899-4622-8A0B-D642A6091FE5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Result 1.2: Increased access to business intelligence services by SMEs</a:t>
          </a:r>
          <a:endParaRPr lang="en-MU" dirty="0">
            <a:solidFill>
              <a:schemeClr val="tx1"/>
            </a:solidFill>
          </a:endParaRPr>
        </a:p>
      </dgm:t>
    </dgm:pt>
    <dgm:pt modelId="{4B5499BB-6059-45DF-AD30-27127244C529}" type="parTrans" cxnId="{4C183ED9-0C3E-47F5-8DE1-F00CE5A02E3D}">
      <dgm:prSet/>
      <dgm:spPr/>
      <dgm:t>
        <a:bodyPr/>
        <a:lstStyle/>
        <a:p>
          <a:endParaRPr lang="en-MU"/>
        </a:p>
      </dgm:t>
    </dgm:pt>
    <dgm:pt modelId="{13D168EE-6EDE-4402-BA7D-60238F93965B}" type="sibTrans" cxnId="{4C183ED9-0C3E-47F5-8DE1-F00CE5A02E3D}">
      <dgm:prSet/>
      <dgm:spPr/>
      <dgm:t>
        <a:bodyPr/>
        <a:lstStyle/>
        <a:p>
          <a:endParaRPr lang="en-MU"/>
        </a:p>
      </dgm:t>
    </dgm:pt>
    <dgm:pt modelId="{E250FE78-8A3A-4E00-B01E-62E1A4F6EBF4}">
      <dgm:prSet/>
      <dgm:spPr/>
      <dgm:t>
        <a:bodyPr/>
        <a:lstStyle/>
        <a:p>
          <a:r>
            <a:rPr lang="en-GB" dirty="0"/>
            <a:t>Developing a business model for an European Business Information centre (EBIC). </a:t>
          </a:r>
          <a:endParaRPr lang="en-MU" dirty="0"/>
        </a:p>
      </dgm:t>
    </dgm:pt>
    <dgm:pt modelId="{155028AF-AB7A-43C6-998D-978C90B24D71}" type="parTrans" cxnId="{018A80DC-7308-4B47-AA88-76702EC894B4}">
      <dgm:prSet/>
      <dgm:spPr/>
      <dgm:t>
        <a:bodyPr/>
        <a:lstStyle/>
        <a:p>
          <a:endParaRPr lang="en-MU"/>
        </a:p>
      </dgm:t>
    </dgm:pt>
    <dgm:pt modelId="{C5F9FABE-36FA-46E9-93AE-47D4F4B2870E}" type="sibTrans" cxnId="{018A80DC-7308-4B47-AA88-76702EC894B4}">
      <dgm:prSet/>
      <dgm:spPr/>
      <dgm:t>
        <a:bodyPr/>
        <a:lstStyle/>
        <a:p>
          <a:endParaRPr lang="en-MU"/>
        </a:p>
      </dgm:t>
    </dgm:pt>
    <dgm:pt modelId="{45A26033-DC54-444A-B7A8-AE5A9C2E75F6}">
      <dgm:prSet/>
      <dgm:spPr/>
      <dgm:t>
        <a:bodyPr/>
        <a:lstStyle/>
        <a:p>
          <a:r>
            <a:rPr lang="en-GB" dirty="0"/>
            <a:t>The proposed solutions are based on three case studies, i.e. Zimbabwe, Malaysia and Singapore’s experience in delivering export promotion and business intelligence services</a:t>
          </a:r>
          <a:endParaRPr lang="en-MU" dirty="0"/>
        </a:p>
      </dgm:t>
    </dgm:pt>
    <dgm:pt modelId="{18C755CB-1837-4B17-8E96-91277408F1E9}" type="parTrans" cxnId="{0F63C458-5BF4-4961-AC8C-6EFA9F517F7F}">
      <dgm:prSet/>
      <dgm:spPr/>
      <dgm:t>
        <a:bodyPr/>
        <a:lstStyle/>
        <a:p>
          <a:endParaRPr lang="en-MU"/>
        </a:p>
      </dgm:t>
    </dgm:pt>
    <dgm:pt modelId="{E628E9C7-55B3-4186-BEF2-2488E86B1518}" type="sibTrans" cxnId="{0F63C458-5BF4-4961-AC8C-6EFA9F517F7F}">
      <dgm:prSet/>
      <dgm:spPr/>
      <dgm:t>
        <a:bodyPr/>
        <a:lstStyle/>
        <a:p>
          <a:endParaRPr lang="en-MU"/>
        </a:p>
      </dgm:t>
    </dgm:pt>
    <dgm:pt modelId="{CC04E5FC-0323-463A-8FAC-184EF36876A3}">
      <dgm:prSet/>
      <dgm:spPr/>
      <dgm:t>
        <a:bodyPr/>
        <a:lstStyle/>
        <a:p>
          <a:r>
            <a:rPr lang="en-GB" dirty="0"/>
            <a:t>Initially to be hosted by Enterprise Mauritius</a:t>
          </a:r>
          <a:endParaRPr lang="en-MU" dirty="0"/>
        </a:p>
      </dgm:t>
    </dgm:pt>
    <dgm:pt modelId="{1C677BC5-0D6E-4612-94BB-3409D38A2278}" type="parTrans" cxnId="{CB4C0EA0-D2EA-4FC7-8E44-58A83151D34A}">
      <dgm:prSet/>
      <dgm:spPr/>
      <dgm:t>
        <a:bodyPr/>
        <a:lstStyle/>
        <a:p>
          <a:endParaRPr lang="en-MU"/>
        </a:p>
      </dgm:t>
    </dgm:pt>
    <dgm:pt modelId="{66C1541D-9050-4523-BF09-FCE9E187E79F}" type="sibTrans" cxnId="{CB4C0EA0-D2EA-4FC7-8E44-58A83151D34A}">
      <dgm:prSet/>
      <dgm:spPr/>
      <dgm:t>
        <a:bodyPr/>
        <a:lstStyle/>
        <a:p>
          <a:endParaRPr lang="en-MU"/>
        </a:p>
      </dgm:t>
    </dgm:pt>
    <dgm:pt modelId="{3B8FC812-2F61-4C5C-9B59-9C9EC636DBF7}">
      <dgm:prSet/>
      <dgm:spPr/>
      <dgm:t>
        <a:bodyPr/>
        <a:lstStyle/>
        <a:p>
          <a:r>
            <a:rPr lang="en-GB" dirty="0"/>
            <a:t>Institutional Reforms lead to creation of Economic Development Board (EDB) regrouping Enterprise Mauritius, Board of Investment and Financial Services Promotion Agency</a:t>
          </a:r>
          <a:endParaRPr lang="en-MU" dirty="0"/>
        </a:p>
      </dgm:t>
    </dgm:pt>
    <dgm:pt modelId="{66A10073-02C2-4CDB-A78B-CACE2E5EE41F}" type="parTrans" cxnId="{4E9161FE-89BD-4D09-9F99-24FD7673D57E}">
      <dgm:prSet/>
      <dgm:spPr/>
      <dgm:t>
        <a:bodyPr/>
        <a:lstStyle/>
        <a:p>
          <a:endParaRPr lang="en-MU"/>
        </a:p>
      </dgm:t>
    </dgm:pt>
    <dgm:pt modelId="{AB086835-80E1-4C36-9835-A0F69E6B4553}" type="sibTrans" cxnId="{4E9161FE-89BD-4D09-9F99-24FD7673D57E}">
      <dgm:prSet/>
      <dgm:spPr/>
      <dgm:t>
        <a:bodyPr/>
        <a:lstStyle/>
        <a:p>
          <a:endParaRPr lang="en-MU"/>
        </a:p>
      </dgm:t>
    </dgm:pt>
    <dgm:pt modelId="{8CBD26FB-F32C-4BE1-87D4-FA1EACC26511}">
      <dgm:prSet/>
      <dgm:spPr/>
      <dgm:t>
        <a:bodyPr/>
        <a:lstStyle/>
        <a:p>
          <a:r>
            <a:rPr lang="en-US" dirty="0"/>
            <a:t>Proposed assistance to the creation of the EBIC</a:t>
          </a:r>
          <a:endParaRPr lang="en-MU" dirty="0"/>
        </a:p>
      </dgm:t>
    </dgm:pt>
    <dgm:pt modelId="{616AD873-D346-41CF-979C-5C6C9DA06D1B}" type="parTrans" cxnId="{99F55ED7-84A0-42EC-BC14-5354D1655279}">
      <dgm:prSet/>
      <dgm:spPr/>
      <dgm:t>
        <a:bodyPr/>
        <a:lstStyle/>
        <a:p>
          <a:endParaRPr lang="en-MU"/>
        </a:p>
      </dgm:t>
    </dgm:pt>
    <dgm:pt modelId="{92FD5C11-C95C-43A1-BFA5-05FB35D362C0}" type="sibTrans" cxnId="{99F55ED7-84A0-42EC-BC14-5354D1655279}">
      <dgm:prSet/>
      <dgm:spPr/>
      <dgm:t>
        <a:bodyPr/>
        <a:lstStyle/>
        <a:p>
          <a:endParaRPr lang="en-MU"/>
        </a:p>
      </dgm:t>
    </dgm:pt>
    <dgm:pt modelId="{13EE02C0-74A2-4696-8D40-D0061DDECB71}" type="pres">
      <dgm:prSet presAssocID="{36B08126-22B7-4FD6-AAF8-0023BC0D50BD}" presName="linearFlow" presStyleCnt="0">
        <dgm:presLayoutVars>
          <dgm:dir/>
          <dgm:animLvl val="lvl"/>
          <dgm:resizeHandles val="exact"/>
        </dgm:presLayoutVars>
      </dgm:prSet>
      <dgm:spPr/>
    </dgm:pt>
    <dgm:pt modelId="{66D005D8-0AA4-48DD-869A-E5E8333FDBA3}" type="pres">
      <dgm:prSet presAssocID="{A8F585F1-C899-4622-8A0B-D642A6091FE5}" presName="composite" presStyleCnt="0"/>
      <dgm:spPr/>
    </dgm:pt>
    <dgm:pt modelId="{2D2D5B9A-B185-410E-BC45-58E72A9A2F1D}" type="pres">
      <dgm:prSet presAssocID="{A8F585F1-C899-4622-8A0B-D642A6091FE5}" presName="parentText" presStyleLbl="alignNode1" presStyleIdx="0" presStyleCnt="1" custScaleY="112799">
        <dgm:presLayoutVars>
          <dgm:chMax val="1"/>
          <dgm:bulletEnabled val="1"/>
        </dgm:presLayoutVars>
      </dgm:prSet>
      <dgm:spPr/>
    </dgm:pt>
    <dgm:pt modelId="{D9B60D9A-A416-4927-9139-20893F24DB1B}" type="pres">
      <dgm:prSet presAssocID="{A8F585F1-C899-4622-8A0B-D642A6091FE5}" presName="descendantText" presStyleLbl="alignAcc1" presStyleIdx="0" presStyleCnt="1" custScaleY="149435">
        <dgm:presLayoutVars>
          <dgm:bulletEnabled val="1"/>
        </dgm:presLayoutVars>
      </dgm:prSet>
      <dgm:spPr/>
    </dgm:pt>
  </dgm:ptLst>
  <dgm:cxnLst>
    <dgm:cxn modelId="{7CA7EF3E-2DF1-4889-A690-CD38E9501688}" type="presOf" srcId="{36B08126-22B7-4FD6-AAF8-0023BC0D50BD}" destId="{13EE02C0-74A2-4696-8D40-D0061DDECB71}" srcOrd="0" destOrd="0" presId="urn:microsoft.com/office/officeart/2005/8/layout/chevron2"/>
    <dgm:cxn modelId="{A0C49869-2B5F-4CA4-A76B-15A5E9EEFF88}" type="presOf" srcId="{CC04E5FC-0323-463A-8FAC-184EF36876A3}" destId="{D9B60D9A-A416-4927-9139-20893F24DB1B}" srcOrd="0" destOrd="2" presId="urn:microsoft.com/office/officeart/2005/8/layout/chevron2"/>
    <dgm:cxn modelId="{0F63C458-5BF4-4961-AC8C-6EFA9F517F7F}" srcId="{A8F585F1-C899-4622-8A0B-D642A6091FE5}" destId="{45A26033-DC54-444A-B7A8-AE5A9C2E75F6}" srcOrd="1" destOrd="0" parTransId="{18C755CB-1837-4B17-8E96-91277408F1E9}" sibTransId="{E628E9C7-55B3-4186-BEF2-2488E86B1518}"/>
    <dgm:cxn modelId="{A6A9A27B-1160-4B81-AD83-9FD08E610D01}" type="presOf" srcId="{8CBD26FB-F32C-4BE1-87D4-FA1EACC26511}" destId="{D9B60D9A-A416-4927-9139-20893F24DB1B}" srcOrd="0" destOrd="4" presId="urn:microsoft.com/office/officeart/2005/8/layout/chevron2"/>
    <dgm:cxn modelId="{1B60E293-ED1D-43F9-AB6B-C99DC70520F5}" type="presOf" srcId="{3B8FC812-2F61-4C5C-9B59-9C9EC636DBF7}" destId="{D9B60D9A-A416-4927-9139-20893F24DB1B}" srcOrd="0" destOrd="3" presId="urn:microsoft.com/office/officeart/2005/8/layout/chevron2"/>
    <dgm:cxn modelId="{87EA9C9B-3AF9-45A7-AD96-CEF6D698BBB3}" type="presOf" srcId="{45A26033-DC54-444A-B7A8-AE5A9C2E75F6}" destId="{D9B60D9A-A416-4927-9139-20893F24DB1B}" srcOrd="0" destOrd="1" presId="urn:microsoft.com/office/officeart/2005/8/layout/chevron2"/>
    <dgm:cxn modelId="{CB4C0EA0-D2EA-4FC7-8E44-58A83151D34A}" srcId="{A8F585F1-C899-4622-8A0B-D642A6091FE5}" destId="{CC04E5FC-0323-463A-8FAC-184EF36876A3}" srcOrd="2" destOrd="0" parTransId="{1C677BC5-0D6E-4612-94BB-3409D38A2278}" sibTransId="{66C1541D-9050-4523-BF09-FCE9E187E79F}"/>
    <dgm:cxn modelId="{760833B5-B35F-42BD-B374-5F92B805662B}" type="presOf" srcId="{A8F585F1-C899-4622-8A0B-D642A6091FE5}" destId="{2D2D5B9A-B185-410E-BC45-58E72A9A2F1D}" srcOrd="0" destOrd="0" presId="urn:microsoft.com/office/officeart/2005/8/layout/chevron2"/>
    <dgm:cxn modelId="{2F477CC9-7310-4523-9651-4A1D2E748A82}" type="presOf" srcId="{E250FE78-8A3A-4E00-B01E-62E1A4F6EBF4}" destId="{D9B60D9A-A416-4927-9139-20893F24DB1B}" srcOrd="0" destOrd="0" presId="urn:microsoft.com/office/officeart/2005/8/layout/chevron2"/>
    <dgm:cxn modelId="{99F55ED7-84A0-42EC-BC14-5354D1655279}" srcId="{A8F585F1-C899-4622-8A0B-D642A6091FE5}" destId="{8CBD26FB-F32C-4BE1-87D4-FA1EACC26511}" srcOrd="4" destOrd="0" parTransId="{616AD873-D346-41CF-979C-5C6C9DA06D1B}" sibTransId="{92FD5C11-C95C-43A1-BFA5-05FB35D362C0}"/>
    <dgm:cxn modelId="{4C183ED9-0C3E-47F5-8DE1-F00CE5A02E3D}" srcId="{36B08126-22B7-4FD6-AAF8-0023BC0D50BD}" destId="{A8F585F1-C899-4622-8A0B-D642A6091FE5}" srcOrd="0" destOrd="0" parTransId="{4B5499BB-6059-45DF-AD30-27127244C529}" sibTransId="{13D168EE-6EDE-4402-BA7D-60238F93965B}"/>
    <dgm:cxn modelId="{018A80DC-7308-4B47-AA88-76702EC894B4}" srcId="{A8F585F1-C899-4622-8A0B-D642A6091FE5}" destId="{E250FE78-8A3A-4E00-B01E-62E1A4F6EBF4}" srcOrd="0" destOrd="0" parTransId="{155028AF-AB7A-43C6-998D-978C90B24D71}" sibTransId="{C5F9FABE-36FA-46E9-93AE-47D4F4B2870E}"/>
    <dgm:cxn modelId="{4E9161FE-89BD-4D09-9F99-24FD7673D57E}" srcId="{A8F585F1-C899-4622-8A0B-D642A6091FE5}" destId="{3B8FC812-2F61-4C5C-9B59-9C9EC636DBF7}" srcOrd="3" destOrd="0" parTransId="{66A10073-02C2-4CDB-A78B-CACE2E5EE41F}" sibTransId="{AB086835-80E1-4C36-9835-A0F69E6B4553}"/>
    <dgm:cxn modelId="{D310430F-24B7-4D6B-B482-8E27D9571D3A}" type="presParOf" srcId="{13EE02C0-74A2-4696-8D40-D0061DDECB71}" destId="{66D005D8-0AA4-48DD-869A-E5E8333FDBA3}" srcOrd="0" destOrd="0" presId="urn:microsoft.com/office/officeart/2005/8/layout/chevron2"/>
    <dgm:cxn modelId="{CADB11C4-DED0-4851-8ED1-6F74B6D92A7C}" type="presParOf" srcId="{66D005D8-0AA4-48DD-869A-E5E8333FDBA3}" destId="{2D2D5B9A-B185-410E-BC45-58E72A9A2F1D}" srcOrd="0" destOrd="0" presId="urn:microsoft.com/office/officeart/2005/8/layout/chevron2"/>
    <dgm:cxn modelId="{C24675E5-3EA3-473F-BE71-99ED70C6D4F4}" type="presParOf" srcId="{66D005D8-0AA4-48DD-869A-E5E8333FDBA3}" destId="{D9B60D9A-A416-4927-9139-20893F24DB1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71441F0-E3E6-49AD-8B9E-3953B2A14E6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U"/>
        </a:p>
      </dgm:t>
    </dgm:pt>
    <dgm:pt modelId="{7C68A3DA-2408-47A8-A9E8-BBAB73F37429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sz="2000" b="1" dirty="0">
              <a:solidFill>
                <a:schemeClr val="tx1"/>
              </a:solidFill>
            </a:rPr>
            <a:t>Activity 2.1.1: Delivering business development and export marketing services for enterprises including women-owned businesses</a:t>
          </a:r>
          <a:endParaRPr lang="en-MU" sz="2000" b="1" dirty="0">
            <a:solidFill>
              <a:schemeClr val="tx1"/>
            </a:solidFill>
          </a:endParaRPr>
        </a:p>
      </dgm:t>
    </dgm:pt>
    <dgm:pt modelId="{3CF1CCDD-1992-4E61-B909-7C923A60D749}" type="parTrans" cxnId="{A9469DEA-01BA-4F67-8DA0-79F8F3DE6A4A}">
      <dgm:prSet/>
      <dgm:spPr/>
      <dgm:t>
        <a:bodyPr/>
        <a:lstStyle/>
        <a:p>
          <a:endParaRPr lang="en-MU"/>
        </a:p>
      </dgm:t>
    </dgm:pt>
    <dgm:pt modelId="{538A25A0-59D5-4363-918E-59795FC94D6D}" type="sibTrans" cxnId="{A9469DEA-01BA-4F67-8DA0-79F8F3DE6A4A}">
      <dgm:prSet/>
      <dgm:spPr/>
      <dgm:t>
        <a:bodyPr/>
        <a:lstStyle/>
        <a:p>
          <a:endParaRPr lang="en-MU"/>
        </a:p>
      </dgm:t>
    </dgm:pt>
    <dgm:pt modelId="{15CA97C2-0B02-4A53-B0D6-62CA2C171B0D}">
      <dgm:prSet/>
      <dgm:spPr/>
      <dgm:t>
        <a:bodyPr/>
        <a:lstStyle/>
        <a:p>
          <a:r>
            <a:rPr lang="en-GB"/>
            <a:t>Individual coaching sessions </a:t>
          </a:r>
          <a:endParaRPr lang="en-MU"/>
        </a:p>
      </dgm:t>
    </dgm:pt>
    <dgm:pt modelId="{5F6D6A1A-BF45-4E16-AE88-E92FE1C97F2E}" type="parTrans" cxnId="{77E718E0-0862-4CE3-8FFF-A8FBF15B6AF9}">
      <dgm:prSet/>
      <dgm:spPr/>
      <dgm:t>
        <a:bodyPr/>
        <a:lstStyle/>
        <a:p>
          <a:endParaRPr lang="en-MU"/>
        </a:p>
      </dgm:t>
    </dgm:pt>
    <dgm:pt modelId="{1E210EE7-FBBD-4735-AB43-436882CCF4C1}" type="sibTrans" cxnId="{77E718E0-0862-4CE3-8FFF-A8FBF15B6AF9}">
      <dgm:prSet/>
      <dgm:spPr/>
      <dgm:t>
        <a:bodyPr/>
        <a:lstStyle/>
        <a:p>
          <a:endParaRPr lang="en-MU"/>
        </a:p>
      </dgm:t>
    </dgm:pt>
    <dgm:pt modelId="{A016FE7C-EE62-4706-B0AA-8DDEEC265509}">
      <dgm:prSet/>
      <dgm:spPr/>
      <dgm:t>
        <a:bodyPr/>
        <a:lstStyle/>
        <a:p>
          <a:r>
            <a:rPr lang="en-GB" dirty="0"/>
            <a:t>Use of existing market access and export development opportunities through increased understanding of competitors (regional and international) and development of a core competitive advantage. </a:t>
          </a:r>
          <a:endParaRPr lang="en-MU" dirty="0"/>
        </a:p>
      </dgm:t>
    </dgm:pt>
    <dgm:pt modelId="{763385F6-F4E7-4716-9227-9B0536336CB6}" type="parTrans" cxnId="{E8AED645-D179-45F2-8444-6F1B30A1F7EB}">
      <dgm:prSet/>
      <dgm:spPr/>
      <dgm:t>
        <a:bodyPr/>
        <a:lstStyle/>
        <a:p>
          <a:endParaRPr lang="en-MU"/>
        </a:p>
      </dgm:t>
    </dgm:pt>
    <dgm:pt modelId="{F693CE46-4804-4E22-8AAE-0C8BC196C734}" type="sibTrans" cxnId="{E8AED645-D179-45F2-8444-6F1B30A1F7EB}">
      <dgm:prSet/>
      <dgm:spPr/>
      <dgm:t>
        <a:bodyPr/>
        <a:lstStyle/>
        <a:p>
          <a:endParaRPr lang="en-MU"/>
        </a:p>
      </dgm:t>
    </dgm:pt>
    <dgm:pt modelId="{4AC6D9A8-5212-4604-A714-FF8782EA1CEB}">
      <dgm:prSet/>
      <dgm:spPr/>
      <dgm:t>
        <a:bodyPr/>
        <a:lstStyle/>
        <a:p>
          <a:r>
            <a:rPr lang="en-GB" dirty="0"/>
            <a:t>The methodology used to achieve these results is the Business Model Canvas approach which leads to defining a Unique Selling Proposition (USP) of each company, defining the Value Proposition to the client.</a:t>
          </a:r>
          <a:endParaRPr lang="en-MU" dirty="0"/>
        </a:p>
      </dgm:t>
    </dgm:pt>
    <dgm:pt modelId="{6D147096-82A4-498A-AF84-2185EE8487BE}" type="parTrans" cxnId="{BCE5F57B-9F43-47CE-8E59-887B6CFD5380}">
      <dgm:prSet/>
      <dgm:spPr/>
      <dgm:t>
        <a:bodyPr/>
        <a:lstStyle/>
        <a:p>
          <a:endParaRPr lang="en-MU"/>
        </a:p>
      </dgm:t>
    </dgm:pt>
    <dgm:pt modelId="{82D0A8DD-A102-4FF8-9AA0-12D0C932A629}" type="sibTrans" cxnId="{BCE5F57B-9F43-47CE-8E59-887B6CFD5380}">
      <dgm:prSet/>
      <dgm:spPr/>
      <dgm:t>
        <a:bodyPr/>
        <a:lstStyle/>
        <a:p>
          <a:endParaRPr lang="en-MU"/>
        </a:p>
      </dgm:t>
    </dgm:pt>
    <dgm:pt modelId="{D6B9460C-A0D3-47DE-AB08-DA3980D0CFC0}" type="pres">
      <dgm:prSet presAssocID="{671441F0-E3E6-49AD-8B9E-3953B2A14E66}" presName="linearFlow" presStyleCnt="0">
        <dgm:presLayoutVars>
          <dgm:dir/>
          <dgm:animLvl val="lvl"/>
          <dgm:resizeHandles val="exact"/>
        </dgm:presLayoutVars>
      </dgm:prSet>
      <dgm:spPr/>
    </dgm:pt>
    <dgm:pt modelId="{A2D56687-CD80-40EA-8A77-9BEFEA41D60C}" type="pres">
      <dgm:prSet presAssocID="{7C68A3DA-2408-47A8-A9E8-BBAB73F37429}" presName="composite" presStyleCnt="0"/>
      <dgm:spPr/>
    </dgm:pt>
    <dgm:pt modelId="{DBFBD322-A974-4497-AFF1-25D1AFD55A3C}" type="pres">
      <dgm:prSet presAssocID="{7C68A3DA-2408-47A8-A9E8-BBAB73F37429}" presName="parentText" presStyleLbl="alignNode1" presStyleIdx="0" presStyleCnt="1">
        <dgm:presLayoutVars>
          <dgm:chMax val="1"/>
          <dgm:bulletEnabled val="1"/>
        </dgm:presLayoutVars>
      </dgm:prSet>
      <dgm:spPr/>
    </dgm:pt>
    <dgm:pt modelId="{78F296D5-4BA7-4B55-AC7F-7A38BE99B8D4}" type="pres">
      <dgm:prSet presAssocID="{7C68A3DA-2408-47A8-A9E8-BBAB73F37429}" presName="descendantText" presStyleLbl="alignAcc1" presStyleIdx="0" presStyleCnt="1" custScaleY="163667">
        <dgm:presLayoutVars>
          <dgm:bulletEnabled val="1"/>
        </dgm:presLayoutVars>
      </dgm:prSet>
      <dgm:spPr/>
    </dgm:pt>
  </dgm:ptLst>
  <dgm:cxnLst>
    <dgm:cxn modelId="{D9BE0063-17A2-4585-AD68-F056544F9032}" type="presOf" srcId="{7C68A3DA-2408-47A8-A9E8-BBAB73F37429}" destId="{DBFBD322-A974-4497-AFF1-25D1AFD55A3C}" srcOrd="0" destOrd="0" presId="urn:microsoft.com/office/officeart/2005/8/layout/chevron2"/>
    <dgm:cxn modelId="{E8AED645-D179-45F2-8444-6F1B30A1F7EB}" srcId="{7C68A3DA-2408-47A8-A9E8-BBAB73F37429}" destId="{A016FE7C-EE62-4706-B0AA-8DDEEC265509}" srcOrd="1" destOrd="0" parTransId="{763385F6-F4E7-4716-9227-9B0536336CB6}" sibTransId="{F693CE46-4804-4E22-8AAE-0C8BC196C734}"/>
    <dgm:cxn modelId="{0AE45A6B-7D9D-43FD-B9FD-6967BFD0BFEC}" type="presOf" srcId="{15CA97C2-0B02-4A53-B0D6-62CA2C171B0D}" destId="{78F296D5-4BA7-4B55-AC7F-7A38BE99B8D4}" srcOrd="0" destOrd="0" presId="urn:microsoft.com/office/officeart/2005/8/layout/chevron2"/>
    <dgm:cxn modelId="{BCE5F57B-9F43-47CE-8E59-887B6CFD5380}" srcId="{7C68A3DA-2408-47A8-A9E8-BBAB73F37429}" destId="{4AC6D9A8-5212-4604-A714-FF8782EA1CEB}" srcOrd="2" destOrd="0" parTransId="{6D147096-82A4-498A-AF84-2185EE8487BE}" sibTransId="{82D0A8DD-A102-4FF8-9AA0-12D0C932A629}"/>
    <dgm:cxn modelId="{7A16C699-2984-45CC-B51F-06F81F22C79A}" type="presOf" srcId="{A016FE7C-EE62-4706-B0AA-8DDEEC265509}" destId="{78F296D5-4BA7-4B55-AC7F-7A38BE99B8D4}" srcOrd="0" destOrd="1" presId="urn:microsoft.com/office/officeart/2005/8/layout/chevron2"/>
    <dgm:cxn modelId="{E4CF83B4-AE79-473F-BE37-488D20B859B6}" type="presOf" srcId="{4AC6D9A8-5212-4604-A714-FF8782EA1CEB}" destId="{78F296D5-4BA7-4B55-AC7F-7A38BE99B8D4}" srcOrd="0" destOrd="2" presId="urn:microsoft.com/office/officeart/2005/8/layout/chevron2"/>
    <dgm:cxn modelId="{77E718E0-0862-4CE3-8FFF-A8FBF15B6AF9}" srcId="{7C68A3DA-2408-47A8-A9E8-BBAB73F37429}" destId="{15CA97C2-0B02-4A53-B0D6-62CA2C171B0D}" srcOrd="0" destOrd="0" parTransId="{5F6D6A1A-BF45-4E16-AE88-E92FE1C97F2E}" sibTransId="{1E210EE7-FBBD-4735-AB43-436882CCF4C1}"/>
    <dgm:cxn modelId="{68FA3CE9-0E30-4EC2-BC5A-A5FF7A500FCD}" type="presOf" srcId="{671441F0-E3E6-49AD-8B9E-3953B2A14E66}" destId="{D6B9460C-A0D3-47DE-AB08-DA3980D0CFC0}" srcOrd="0" destOrd="0" presId="urn:microsoft.com/office/officeart/2005/8/layout/chevron2"/>
    <dgm:cxn modelId="{A9469DEA-01BA-4F67-8DA0-79F8F3DE6A4A}" srcId="{671441F0-E3E6-49AD-8B9E-3953B2A14E66}" destId="{7C68A3DA-2408-47A8-A9E8-BBAB73F37429}" srcOrd="0" destOrd="0" parTransId="{3CF1CCDD-1992-4E61-B909-7C923A60D749}" sibTransId="{538A25A0-59D5-4363-918E-59795FC94D6D}"/>
    <dgm:cxn modelId="{2B2CCE9A-0FA7-4F70-8A68-12CD58BACF6D}" type="presParOf" srcId="{D6B9460C-A0D3-47DE-AB08-DA3980D0CFC0}" destId="{A2D56687-CD80-40EA-8A77-9BEFEA41D60C}" srcOrd="0" destOrd="0" presId="urn:microsoft.com/office/officeart/2005/8/layout/chevron2"/>
    <dgm:cxn modelId="{247E7799-DA4B-41FC-8A17-CB5CFBC75D6B}" type="presParOf" srcId="{A2D56687-CD80-40EA-8A77-9BEFEA41D60C}" destId="{DBFBD322-A974-4497-AFF1-25D1AFD55A3C}" srcOrd="0" destOrd="0" presId="urn:microsoft.com/office/officeart/2005/8/layout/chevron2"/>
    <dgm:cxn modelId="{7C7925AD-30F4-428F-8DC7-8E6565C91EDF}" type="presParOf" srcId="{A2D56687-CD80-40EA-8A77-9BEFEA41D60C}" destId="{78F296D5-4BA7-4B55-AC7F-7A38BE99B8D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CA97FA5-B737-4EE8-B515-0D585F6535A1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C209E97F-B330-4515-8062-CBA2BE25D3D0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>
              <a:solidFill>
                <a:schemeClr val="tx1"/>
              </a:solidFill>
            </a:rPr>
            <a:t>Handholding aspect of each individual SME by the consultants</a:t>
          </a:r>
          <a:endParaRPr lang="en-US" dirty="0">
            <a:solidFill>
              <a:schemeClr val="tx1"/>
            </a:solidFill>
          </a:endParaRPr>
        </a:p>
      </dgm:t>
    </dgm:pt>
    <dgm:pt modelId="{B1AD7497-DD87-4A2E-9A90-94A6E935BA70}" type="parTrans" cxnId="{680F3D5E-9894-401F-A29A-ED7ABB2747A1}">
      <dgm:prSet/>
      <dgm:spPr/>
      <dgm:t>
        <a:bodyPr/>
        <a:lstStyle/>
        <a:p>
          <a:endParaRPr lang="en-US"/>
        </a:p>
      </dgm:t>
    </dgm:pt>
    <dgm:pt modelId="{3E7CB2C1-3FF2-490C-89D4-7966B9C2C437}" type="sibTrans" cxnId="{680F3D5E-9894-401F-A29A-ED7ABB2747A1}">
      <dgm:prSet/>
      <dgm:spPr/>
      <dgm:t>
        <a:bodyPr/>
        <a:lstStyle/>
        <a:p>
          <a:endParaRPr lang="en-US"/>
        </a:p>
      </dgm:t>
    </dgm:pt>
    <dgm:pt modelId="{A278333D-F380-43BE-8672-C357C8E6D5A1}">
      <dgm:prSet/>
      <dgm:spPr>
        <a:solidFill>
          <a:schemeClr val="accent4">
            <a:lumMod val="40000"/>
            <a:lumOff val="60000"/>
          </a:schemeClr>
        </a:solidFill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>
              <a:solidFill>
                <a:schemeClr val="tx1"/>
              </a:solidFill>
            </a:rPr>
            <a:t>Each enterprise is being visited by the Consultants</a:t>
          </a:r>
          <a:endParaRPr lang="en-US" dirty="0">
            <a:solidFill>
              <a:schemeClr val="tx1"/>
            </a:solidFill>
          </a:endParaRPr>
        </a:p>
      </dgm:t>
    </dgm:pt>
    <dgm:pt modelId="{74C50889-3258-4B22-B57C-FB7022E06F98}" type="parTrans" cxnId="{D6AC2F20-4160-442F-93B3-B83789BC8DCD}">
      <dgm:prSet/>
      <dgm:spPr/>
      <dgm:t>
        <a:bodyPr/>
        <a:lstStyle/>
        <a:p>
          <a:endParaRPr lang="en-US"/>
        </a:p>
      </dgm:t>
    </dgm:pt>
    <dgm:pt modelId="{7BE11487-EF4B-4BC7-9DE9-27785234495D}" type="sibTrans" cxnId="{D6AC2F20-4160-442F-93B3-B83789BC8DCD}">
      <dgm:prSet/>
      <dgm:spPr/>
      <dgm:t>
        <a:bodyPr/>
        <a:lstStyle/>
        <a:p>
          <a:endParaRPr lang="en-US"/>
        </a:p>
      </dgm:t>
    </dgm:pt>
    <dgm:pt modelId="{3D45C257-C5D1-493A-BDF7-241F8D486BAC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>
              <a:solidFill>
                <a:schemeClr val="tx1"/>
              </a:solidFill>
            </a:rPr>
            <a:t>Working on their weaknesses and providing solutions to improve their performance</a:t>
          </a:r>
          <a:endParaRPr lang="en-US" dirty="0">
            <a:solidFill>
              <a:schemeClr val="tx1"/>
            </a:solidFill>
          </a:endParaRPr>
        </a:p>
      </dgm:t>
    </dgm:pt>
    <dgm:pt modelId="{319898B7-E00F-44A0-8CD6-F48C231246AF}" type="parTrans" cxnId="{1723B48C-A7DE-4A17-856C-8C8827B56082}">
      <dgm:prSet/>
      <dgm:spPr/>
      <dgm:t>
        <a:bodyPr/>
        <a:lstStyle/>
        <a:p>
          <a:endParaRPr lang="en-US"/>
        </a:p>
      </dgm:t>
    </dgm:pt>
    <dgm:pt modelId="{5662B8E8-2FE2-48B4-8F0A-AEA45C748425}" type="sibTrans" cxnId="{1723B48C-A7DE-4A17-856C-8C8827B56082}">
      <dgm:prSet/>
      <dgm:spPr/>
      <dgm:t>
        <a:bodyPr/>
        <a:lstStyle/>
        <a:p>
          <a:endParaRPr lang="en-US"/>
        </a:p>
      </dgm:t>
    </dgm:pt>
    <dgm:pt modelId="{9C19E686-00E5-4783-9FCA-E5C942564864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>
              <a:solidFill>
                <a:schemeClr val="tx1"/>
              </a:solidFill>
            </a:rPr>
            <a:t>Selection of SMEs by stakeholders and consultants</a:t>
          </a:r>
          <a:endParaRPr lang="en-US" dirty="0">
            <a:solidFill>
              <a:schemeClr val="tx1"/>
            </a:solidFill>
          </a:endParaRPr>
        </a:p>
      </dgm:t>
    </dgm:pt>
    <dgm:pt modelId="{2E16C397-7D1C-49AA-8654-66DCBB59CDCE}" type="parTrans" cxnId="{D271AF72-D085-4C68-82AC-2C17A091B426}">
      <dgm:prSet/>
      <dgm:spPr/>
      <dgm:t>
        <a:bodyPr/>
        <a:lstStyle/>
        <a:p>
          <a:endParaRPr lang="en-MU"/>
        </a:p>
      </dgm:t>
    </dgm:pt>
    <dgm:pt modelId="{63F2C27B-93E0-4E20-AC1D-49E7C2E7743E}" type="sibTrans" cxnId="{D271AF72-D085-4C68-82AC-2C17A091B426}">
      <dgm:prSet/>
      <dgm:spPr/>
      <dgm:t>
        <a:bodyPr/>
        <a:lstStyle/>
        <a:p>
          <a:endParaRPr lang="en-MU"/>
        </a:p>
      </dgm:t>
    </dgm:pt>
    <dgm:pt modelId="{C96BF363-C2A9-4D39-AD8D-74B1C62CA46C}" type="pres">
      <dgm:prSet presAssocID="{4CA97FA5-B737-4EE8-B515-0D585F6535A1}" presName="linear" presStyleCnt="0">
        <dgm:presLayoutVars>
          <dgm:animLvl val="lvl"/>
          <dgm:resizeHandles val="exact"/>
        </dgm:presLayoutVars>
      </dgm:prSet>
      <dgm:spPr/>
    </dgm:pt>
    <dgm:pt modelId="{0F3E3038-CEA6-4A94-9562-978BDD1C5FD6}" type="pres">
      <dgm:prSet presAssocID="{9C19E686-00E5-4783-9FCA-E5C94256486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E265711-185A-4D2C-A6D4-F98391DB40F4}" type="pres">
      <dgm:prSet presAssocID="{63F2C27B-93E0-4E20-AC1D-49E7C2E7743E}" presName="spacer" presStyleCnt="0"/>
      <dgm:spPr/>
    </dgm:pt>
    <dgm:pt modelId="{E884F287-50F0-45CD-9211-9E941C3656C1}" type="pres">
      <dgm:prSet presAssocID="{C209E97F-B330-4515-8062-CBA2BE25D3D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BAD0117-D4D1-4D54-9402-49866AF8B47B}" type="pres">
      <dgm:prSet presAssocID="{3E7CB2C1-3FF2-490C-89D4-7966B9C2C437}" presName="spacer" presStyleCnt="0"/>
      <dgm:spPr/>
    </dgm:pt>
    <dgm:pt modelId="{5879E358-7230-44A9-B0F3-4694F5A4C547}" type="pres">
      <dgm:prSet presAssocID="{A278333D-F380-43BE-8672-C357C8E6D5A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303E748-9689-44A8-AE77-0CCC1E6C5338}" type="pres">
      <dgm:prSet presAssocID="{7BE11487-EF4B-4BC7-9DE9-27785234495D}" presName="spacer" presStyleCnt="0"/>
      <dgm:spPr/>
    </dgm:pt>
    <dgm:pt modelId="{9AE0A8FA-2E0A-4352-8DF0-BC436082349C}" type="pres">
      <dgm:prSet presAssocID="{3D45C257-C5D1-493A-BDF7-241F8D486BA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6AC2F20-4160-442F-93B3-B83789BC8DCD}" srcId="{4CA97FA5-B737-4EE8-B515-0D585F6535A1}" destId="{A278333D-F380-43BE-8672-C357C8E6D5A1}" srcOrd="2" destOrd="0" parTransId="{74C50889-3258-4B22-B57C-FB7022E06F98}" sibTransId="{7BE11487-EF4B-4BC7-9DE9-27785234495D}"/>
    <dgm:cxn modelId="{5704763C-E0BF-4E87-961D-A86AD55AC08A}" type="presOf" srcId="{C209E97F-B330-4515-8062-CBA2BE25D3D0}" destId="{E884F287-50F0-45CD-9211-9E941C3656C1}" srcOrd="0" destOrd="0" presId="urn:microsoft.com/office/officeart/2005/8/layout/vList2"/>
    <dgm:cxn modelId="{680F3D5E-9894-401F-A29A-ED7ABB2747A1}" srcId="{4CA97FA5-B737-4EE8-B515-0D585F6535A1}" destId="{C209E97F-B330-4515-8062-CBA2BE25D3D0}" srcOrd="1" destOrd="0" parTransId="{B1AD7497-DD87-4A2E-9A90-94A6E935BA70}" sibTransId="{3E7CB2C1-3FF2-490C-89D4-7966B9C2C437}"/>
    <dgm:cxn modelId="{8FD56D4F-EBAE-4197-87E1-CBE30E6A2323}" type="presOf" srcId="{A278333D-F380-43BE-8672-C357C8E6D5A1}" destId="{5879E358-7230-44A9-B0F3-4694F5A4C547}" srcOrd="0" destOrd="0" presId="urn:microsoft.com/office/officeart/2005/8/layout/vList2"/>
    <dgm:cxn modelId="{D271AF72-D085-4C68-82AC-2C17A091B426}" srcId="{4CA97FA5-B737-4EE8-B515-0D585F6535A1}" destId="{9C19E686-00E5-4783-9FCA-E5C942564864}" srcOrd="0" destOrd="0" parTransId="{2E16C397-7D1C-49AA-8654-66DCBB59CDCE}" sibTransId="{63F2C27B-93E0-4E20-AC1D-49E7C2E7743E}"/>
    <dgm:cxn modelId="{0476697D-E525-4355-95B9-F7A5A2F470A0}" type="presOf" srcId="{9C19E686-00E5-4783-9FCA-E5C942564864}" destId="{0F3E3038-CEA6-4A94-9562-978BDD1C5FD6}" srcOrd="0" destOrd="0" presId="urn:microsoft.com/office/officeart/2005/8/layout/vList2"/>
    <dgm:cxn modelId="{1723B48C-A7DE-4A17-856C-8C8827B56082}" srcId="{4CA97FA5-B737-4EE8-B515-0D585F6535A1}" destId="{3D45C257-C5D1-493A-BDF7-241F8D486BAC}" srcOrd="3" destOrd="0" parTransId="{319898B7-E00F-44A0-8CD6-F48C231246AF}" sibTransId="{5662B8E8-2FE2-48B4-8F0A-AEA45C748425}"/>
    <dgm:cxn modelId="{D27E23E0-73DE-425F-A6A2-2D001A294E25}" type="presOf" srcId="{3D45C257-C5D1-493A-BDF7-241F8D486BAC}" destId="{9AE0A8FA-2E0A-4352-8DF0-BC436082349C}" srcOrd="0" destOrd="0" presId="urn:microsoft.com/office/officeart/2005/8/layout/vList2"/>
    <dgm:cxn modelId="{0BA537ED-0490-4F8D-86FD-131F576A417A}" type="presOf" srcId="{4CA97FA5-B737-4EE8-B515-0D585F6535A1}" destId="{C96BF363-C2A9-4D39-AD8D-74B1C62CA46C}" srcOrd="0" destOrd="0" presId="urn:microsoft.com/office/officeart/2005/8/layout/vList2"/>
    <dgm:cxn modelId="{C9DE8E8B-91C3-41E5-8395-02E0729F3864}" type="presParOf" srcId="{C96BF363-C2A9-4D39-AD8D-74B1C62CA46C}" destId="{0F3E3038-CEA6-4A94-9562-978BDD1C5FD6}" srcOrd="0" destOrd="0" presId="urn:microsoft.com/office/officeart/2005/8/layout/vList2"/>
    <dgm:cxn modelId="{34A64191-D0A4-4DF1-A237-AADD2EFA669A}" type="presParOf" srcId="{C96BF363-C2A9-4D39-AD8D-74B1C62CA46C}" destId="{AE265711-185A-4D2C-A6D4-F98391DB40F4}" srcOrd="1" destOrd="0" presId="urn:microsoft.com/office/officeart/2005/8/layout/vList2"/>
    <dgm:cxn modelId="{C66BBD61-53FF-4484-8019-9200E1A7086A}" type="presParOf" srcId="{C96BF363-C2A9-4D39-AD8D-74B1C62CA46C}" destId="{E884F287-50F0-45CD-9211-9E941C3656C1}" srcOrd="2" destOrd="0" presId="urn:microsoft.com/office/officeart/2005/8/layout/vList2"/>
    <dgm:cxn modelId="{A3059E4E-4935-42E3-A748-A332C8AFB13C}" type="presParOf" srcId="{C96BF363-C2A9-4D39-AD8D-74B1C62CA46C}" destId="{0BAD0117-D4D1-4D54-9402-49866AF8B47B}" srcOrd="3" destOrd="0" presId="urn:microsoft.com/office/officeart/2005/8/layout/vList2"/>
    <dgm:cxn modelId="{A24E6318-1424-41DF-AD90-9F8C73D0A0A8}" type="presParOf" srcId="{C96BF363-C2A9-4D39-AD8D-74B1C62CA46C}" destId="{5879E358-7230-44A9-B0F3-4694F5A4C547}" srcOrd="4" destOrd="0" presId="urn:microsoft.com/office/officeart/2005/8/layout/vList2"/>
    <dgm:cxn modelId="{B908FFA6-3E66-437B-994D-A1E11CD942ED}" type="presParOf" srcId="{C96BF363-C2A9-4D39-AD8D-74B1C62CA46C}" destId="{4303E748-9689-44A8-AE77-0CCC1E6C5338}" srcOrd="5" destOrd="0" presId="urn:microsoft.com/office/officeart/2005/8/layout/vList2"/>
    <dgm:cxn modelId="{26064269-BFA4-46E3-B5DA-E619BB1EA8A4}" type="presParOf" srcId="{C96BF363-C2A9-4D39-AD8D-74B1C62CA46C}" destId="{9AE0A8FA-2E0A-4352-8DF0-BC436082349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32AFF4-5474-409A-98AC-3B63D8756B66}">
      <dsp:nvSpPr>
        <dsp:cNvPr id="0" name=""/>
        <dsp:cNvSpPr/>
      </dsp:nvSpPr>
      <dsp:spPr>
        <a:xfrm>
          <a:off x="-4279902" y="-656605"/>
          <a:ext cx="5099291" cy="5099291"/>
        </a:xfrm>
        <a:prstGeom prst="blockArc">
          <a:avLst>
            <a:gd name="adj1" fmla="val 18900000"/>
            <a:gd name="adj2" fmla="val 2700000"/>
            <a:gd name="adj3" fmla="val 424"/>
          </a:avLst>
        </a:prstGeom>
        <a:noFill/>
        <a:ln w="15875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679243-E739-460C-89F2-D19F38FA9242}">
      <dsp:nvSpPr>
        <dsp:cNvPr id="0" name=""/>
        <dsp:cNvSpPr/>
      </dsp:nvSpPr>
      <dsp:spPr>
        <a:xfrm>
          <a:off x="358856" y="236554"/>
          <a:ext cx="9648746" cy="473411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shade val="8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shade val="8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7577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</a:rPr>
            <a:t>SMES – MAURITIAN LANDSCAPE</a:t>
          </a:r>
          <a:endParaRPr lang="en-MU" sz="2400" b="1" kern="1200" dirty="0">
            <a:solidFill>
              <a:schemeClr val="tx1"/>
            </a:solidFill>
          </a:endParaRPr>
        </a:p>
      </dsp:txBody>
      <dsp:txXfrm>
        <a:off x="358856" y="236554"/>
        <a:ext cx="9648746" cy="473411"/>
      </dsp:txXfrm>
    </dsp:sp>
    <dsp:sp modelId="{7C4171DC-E659-4FE7-A932-EE3110D440A2}">
      <dsp:nvSpPr>
        <dsp:cNvPr id="0" name=""/>
        <dsp:cNvSpPr/>
      </dsp:nvSpPr>
      <dsp:spPr>
        <a:xfrm>
          <a:off x="62974" y="177377"/>
          <a:ext cx="591764" cy="5917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34EE239-5684-4849-AC79-882D2BF0F91F}">
      <dsp:nvSpPr>
        <dsp:cNvPr id="0" name=""/>
        <dsp:cNvSpPr/>
      </dsp:nvSpPr>
      <dsp:spPr>
        <a:xfrm>
          <a:off x="698089" y="946444"/>
          <a:ext cx="9309513" cy="473411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-62010"/>
                <a:satOff val="-1891"/>
                <a:lumOff val="6690"/>
                <a:alphaOff val="0"/>
                <a:shade val="85000"/>
                <a:satMod val="130000"/>
              </a:schemeClr>
            </a:gs>
            <a:gs pos="34000">
              <a:schemeClr val="accent4">
                <a:shade val="80000"/>
                <a:hueOff val="-62010"/>
                <a:satOff val="-1891"/>
                <a:lumOff val="6690"/>
                <a:alphaOff val="0"/>
                <a:shade val="87000"/>
                <a:satMod val="125000"/>
              </a:schemeClr>
            </a:gs>
            <a:gs pos="70000">
              <a:schemeClr val="accent4">
                <a:shade val="80000"/>
                <a:hueOff val="-62010"/>
                <a:satOff val="-1891"/>
                <a:lumOff val="669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80000"/>
                <a:hueOff val="-62010"/>
                <a:satOff val="-1891"/>
                <a:lumOff val="669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75770" tIns="60960" rIns="60960" bIns="609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KEY CHALLENGES FOR MAURITIAN SMES </a:t>
          </a:r>
          <a:endParaRPr lang="en-MU" sz="24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698089" y="946444"/>
        <a:ext cx="9309513" cy="473411"/>
      </dsp:txXfrm>
    </dsp:sp>
    <dsp:sp modelId="{958DFE59-CBE6-4636-B52A-DF8832CB1326}">
      <dsp:nvSpPr>
        <dsp:cNvPr id="0" name=""/>
        <dsp:cNvSpPr/>
      </dsp:nvSpPr>
      <dsp:spPr>
        <a:xfrm>
          <a:off x="402207" y="887267"/>
          <a:ext cx="591764" cy="5917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-62010"/>
              <a:satOff val="-1891"/>
              <a:lumOff val="669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338D86A-B9E8-482F-85A7-F63F1C0B0795}">
      <dsp:nvSpPr>
        <dsp:cNvPr id="0" name=""/>
        <dsp:cNvSpPr/>
      </dsp:nvSpPr>
      <dsp:spPr>
        <a:xfrm>
          <a:off x="802206" y="1656334"/>
          <a:ext cx="9205396" cy="473411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-124021"/>
                <a:satOff val="-3782"/>
                <a:lumOff val="13380"/>
                <a:alphaOff val="0"/>
                <a:shade val="85000"/>
                <a:satMod val="130000"/>
              </a:schemeClr>
            </a:gs>
            <a:gs pos="34000">
              <a:schemeClr val="accent4">
                <a:shade val="80000"/>
                <a:hueOff val="-124021"/>
                <a:satOff val="-3782"/>
                <a:lumOff val="13380"/>
                <a:alphaOff val="0"/>
                <a:shade val="87000"/>
                <a:satMod val="125000"/>
              </a:schemeClr>
            </a:gs>
            <a:gs pos="70000">
              <a:schemeClr val="accent4">
                <a:shade val="80000"/>
                <a:hueOff val="-124021"/>
                <a:satOff val="-3782"/>
                <a:lumOff val="1338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80000"/>
                <a:hueOff val="-124021"/>
                <a:satOff val="-3782"/>
                <a:lumOff val="1338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75770" tIns="60960" rIns="60960" bIns="609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TRADECOM PROJECT ON EXPORT COMPETITIVENESS</a:t>
          </a:r>
          <a:endParaRPr lang="en-MU" sz="24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802206" y="1656334"/>
        <a:ext cx="9205396" cy="473411"/>
      </dsp:txXfrm>
    </dsp:sp>
    <dsp:sp modelId="{764971EB-3814-4547-95FE-BB0CC26396B5}">
      <dsp:nvSpPr>
        <dsp:cNvPr id="0" name=""/>
        <dsp:cNvSpPr/>
      </dsp:nvSpPr>
      <dsp:spPr>
        <a:xfrm>
          <a:off x="506324" y="1597157"/>
          <a:ext cx="591764" cy="5917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-124021"/>
              <a:satOff val="-3782"/>
              <a:lumOff val="1338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15E8FDB-2369-4EE1-ADC6-09E9CCCA5A49}">
      <dsp:nvSpPr>
        <dsp:cNvPr id="0" name=""/>
        <dsp:cNvSpPr/>
      </dsp:nvSpPr>
      <dsp:spPr>
        <a:xfrm>
          <a:off x="698089" y="2366224"/>
          <a:ext cx="9309513" cy="473411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-186031"/>
                <a:satOff val="-5673"/>
                <a:lumOff val="20070"/>
                <a:alphaOff val="0"/>
                <a:shade val="85000"/>
                <a:satMod val="130000"/>
              </a:schemeClr>
            </a:gs>
            <a:gs pos="34000">
              <a:schemeClr val="accent4">
                <a:shade val="80000"/>
                <a:hueOff val="-186031"/>
                <a:satOff val="-5673"/>
                <a:lumOff val="20070"/>
                <a:alphaOff val="0"/>
                <a:shade val="87000"/>
                <a:satMod val="125000"/>
              </a:schemeClr>
            </a:gs>
            <a:gs pos="70000">
              <a:schemeClr val="accent4">
                <a:shade val="80000"/>
                <a:hueOff val="-186031"/>
                <a:satOff val="-5673"/>
                <a:lumOff val="2007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80000"/>
                <a:hueOff val="-186031"/>
                <a:satOff val="-5673"/>
                <a:lumOff val="2007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7577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</a:rPr>
            <a:t>GAPS AND CONTRAINST</a:t>
          </a:r>
          <a:endParaRPr lang="en-MU" sz="2400" b="1" kern="1200" dirty="0">
            <a:solidFill>
              <a:schemeClr val="tx1"/>
            </a:solidFill>
          </a:endParaRPr>
        </a:p>
      </dsp:txBody>
      <dsp:txXfrm>
        <a:off x="698089" y="2366224"/>
        <a:ext cx="9309513" cy="473411"/>
      </dsp:txXfrm>
    </dsp:sp>
    <dsp:sp modelId="{DA32F235-0F0B-46C4-ACD2-D87069F9EE29}">
      <dsp:nvSpPr>
        <dsp:cNvPr id="0" name=""/>
        <dsp:cNvSpPr/>
      </dsp:nvSpPr>
      <dsp:spPr>
        <a:xfrm>
          <a:off x="402207" y="2307047"/>
          <a:ext cx="591764" cy="5917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-186031"/>
              <a:satOff val="-5673"/>
              <a:lumOff val="2007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901E13A-2774-4017-9D51-381675F18614}">
      <dsp:nvSpPr>
        <dsp:cNvPr id="0" name=""/>
        <dsp:cNvSpPr/>
      </dsp:nvSpPr>
      <dsp:spPr>
        <a:xfrm>
          <a:off x="358856" y="3076114"/>
          <a:ext cx="9648746" cy="473411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-248042"/>
                <a:satOff val="-7564"/>
                <a:lumOff val="26760"/>
                <a:alphaOff val="0"/>
                <a:shade val="85000"/>
                <a:satMod val="130000"/>
              </a:schemeClr>
            </a:gs>
            <a:gs pos="34000">
              <a:schemeClr val="accent4">
                <a:shade val="80000"/>
                <a:hueOff val="-248042"/>
                <a:satOff val="-7564"/>
                <a:lumOff val="26760"/>
                <a:alphaOff val="0"/>
                <a:shade val="87000"/>
                <a:satMod val="125000"/>
              </a:schemeClr>
            </a:gs>
            <a:gs pos="70000">
              <a:schemeClr val="accent4">
                <a:shade val="80000"/>
                <a:hueOff val="-248042"/>
                <a:satOff val="-7564"/>
                <a:lumOff val="2676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80000"/>
                <a:hueOff val="-248042"/>
                <a:satOff val="-7564"/>
                <a:lumOff val="2676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7577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</a:rPr>
            <a:t>WAY FORWARD</a:t>
          </a:r>
          <a:endParaRPr lang="en-MU" sz="2400" b="1" kern="1200" dirty="0">
            <a:solidFill>
              <a:schemeClr val="tx1"/>
            </a:solidFill>
          </a:endParaRPr>
        </a:p>
      </dsp:txBody>
      <dsp:txXfrm>
        <a:off x="358856" y="3076114"/>
        <a:ext cx="9648746" cy="473411"/>
      </dsp:txXfrm>
    </dsp:sp>
    <dsp:sp modelId="{BC2A6BE2-3174-45DE-A02D-432083C26D3D}">
      <dsp:nvSpPr>
        <dsp:cNvPr id="0" name=""/>
        <dsp:cNvSpPr/>
      </dsp:nvSpPr>
      <dsp:spPr>
        <a:xfrm>
          <a:off x="62974" y="3016937"/>
          <a:ext cx="591764" cy="5917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-248042"/>
              <a:satOff val="-7564"/>
              <a:lumOff val="2676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02CF79-A1A0-4D23-8D18-2B5AA44E0985}">
      <dsp:nvSpPr>
        <dsp:cNvPr id="0" name=""/>
        <dsp:cNvSpPr/>
      </dsp:nvSpPr>
      <dsp:spPr>
        <a:xfrm>
          <a:off x="713458" y="2717"/>
          <a:ext cx="2822238" cy="1693342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Assistance end in March 2018</a:t>
          </a:r>
        </a:p>
      </dsp:txBody>
      <dsp:txXfrm>
        <a:off x="713458" y="2717"/>
        <a:ext cx="2822238" cy="1693342"/>
      </dsp:txXfrm>
    </dsp:sp>
    <dsp:sp modelId="{743AF3AE-2E0E-4096-B0B5-78BD2A9C17FC}">
      <dsp:nvSpPr>
        <dsp:cNvPr id="0" name=""/>
        <dsp:cNvSpPr/>
      </dsp:nvSpPr>
      <dsp:spPr>
        <a:xfrm>
          <a:off x="3817920" y="2717"/>
          <a:ext cx="2822238" cy="1693342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6">
              <a:lumMod val="40000"/>
              <a:lumOff val="6000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SME Mauritius along with Business Mauritius (Representing the private sector) and Association of Mauritian Manufacturers are working together to ensure the sustainability of the project.</a:t>
          </a:r>
        </a:p>
      </dsp:txBody>
      <dsp:txXfrm>
        <a:off x="3817920" y="2717"/>
        <a:ext cx="2822238" cy="1693342"/>
      </dsp:txXfrm>
    </dsp:sp>
    <dsp:sp modelId="{19D882E5-1A3A-4CF5-9B00-79FF633FDF62}">
      <dsp:nvSpPr>
        <dsp:cNvPr id="0" name=""/>
        <dsp:cNvSpPr/>
      </dsp:nvSpPr>
      <dsp:spPr>
        <a:xfrm>
          <a:off x="713458" y="1978284"/>
          <a:ext cx="2822238" cy="169334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An MOU is in the process of being signed between the above institutions backed by a concept note on the modus operandi of the project’s next phase</a:t>
          </a:r>
        </a:p>
      </dsp:txBody>
      <dsp:txXfrm>
        <a:off x="713458" y="1978284"/>
        <a:ext cx="2822238" cy="1693342"/>
      </dsp:txXfrm>
    </dsp:sp>
    <dsp:sp modelId="{19EE446F-78B1-4732-A0BE-148FBC669AE3}">
      <dsp:nvSpPr>
        <dsp:cNvPr id="0" name=""/>
        <dsp:cNvSpPr/>
      </dsp:nvSpPr>
      <dsp:spPr>
        <a:xfrm>
          <a:off x="3817920" y="1978284"/>
          <a:ext cx="2822238" cy="1693342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The Consultants have, in this respect, been working together with the </a:t>
          </a:r>
          <a:r>
            <a:rPr lang="en-US" sz="1600" kern="1200" dirty="0" err="1">
              <a:solidFill>
                <a:schemeClr val="tx1"/>
              </a:solidFill>
            </a:rPr>
            <a:t>organisations</a:t>
          </a:r>
          <a:r>
            <a:rPr lang="en-US" sz="1600" kern="1200" dirty="0">
              <a:solidFill>
                <a:schemeClr val="tx1"/>
              </a:solidFill>
            </a:rPr>
            <a:t> to ensure a transfer of expertise and knowledge</a:t>
          </a:r>
        </a:p>
      </dsp:txBody>
      <dsp:txXfrm>
        <a:off x="3817920" y="1978284"/>
        <a:ext cx="2822238" cy="1693342"/>
      </dsp:txXfrm>
    </dsp:sp>
    <dsp:sp modelId="{AD1A30B9-DDE7-4E36-BCA5-8BCB613F58BD}">
      <dsp:nvSpPr>
        <dsp:cNvPr id="0" name=""/>
        <dsp:cNvSpPr/>
      </dsp:nvSpPr>
      <dsp:spPr>
        <a:xfrm>
          <a:off x="2265689" y="3953851"/>
          <a:ext cx="2822238" cy="1693342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Other SMEs will also be able to benefit from such an approach. </a:t>
          </a:r>
        </a:p>
      </dsp:txBody>
      <dsp:txXfrm>
        <a:off x="2265689" y="3953851"/>
        <a:ext cx="2822238" cy="169334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8BAE3-6FD9-46CB-8A34-FFAA42AFE96C}">
      <dsp:nvSpPr>
        <dsp:cNvPr id="0" name=""/>
        <dsp:cNvSpPr/>
      </dsp:nvSpPr>
      <dsp:spPr>
        <a:xfrm>
          <a:off x="0" y="919"/>
          <a:ext cx="7272338" cy="1246739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Crucial element: follow up on the project </a:t>
          </a:r>
        </a:p>
      </dsp:txBody>
      <dsp:txXfrm>
        <a:off x="60861" y="61780"/>
        <a:ext cx="7150616" cy="1125017"/>
      </dsp:txXfrm>
    </dsp:sp>
    <dsp:sp modelId="{C579B3ED-AAFB-4296-9C20-003BA35D87B4}">
      <dsp:nvSpPr>
        <dsp:cNvPr id="0" name=""/>
        <dsp:cNvSpPr/>
      </dsp:nvSpPr>
      <dsp:spPr>
        <a:xfrm>
          <a:off x="0" y="1260399"/>
          <a:ext cx="7272338" cy="1246739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60000"/>
              <a:lumOff val="40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The recommendations of the study to be monitored by SME Mauritius Ltd, a  Government-owned Company, which has the mandate to promote and develop entrepreneurship, and provide the necessary support to SME’s. </a:t>
          </a:r>
        </a:p>
      </dsp:txBody>
      <dsp:txXfrm>
        <a:off x="60861" y="1321260"/>
        <a:ext cx="7150616" cy="1125017"/>
      </dsp:txXfrm>
    </dsp:sp>
    <dsp:sp modelId="{0535DB5F-3B73-4E97-BE4D-465AF0DF2572}">
      <dsp:nvSpPr>
        <dsp:cNvPr id="0" name=""/>
        <dsp:cNvSpPr/>
      </dsp:nvSpPr>
      <dsp:spPr>
        <a:xfrm>
          <a:off x="0" y="2519880"/>
          <a:ext cx="7272338" cy="1246739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 joint public-private working group on SME for Growth (SMEG JWG) will be created, where recommendations that require a collaborative process between public and private stakeholders can be driven.</a:t>
          </a:r>
        </a:p>
      </dsp:txBody>
      <dsp:txXfrm>
        <a:off x="60861" y="2580741"/>
        <a:ext cx="7150616" cy="1125017"/>
      </dsp:txXfrm>
    </dsp:sp>
    <dsp:sp modelId="{B156D4AD-DBDF-49D9-B0CB-1EA05FE0F4E1}">
      <dsp:nvSpPr>
        <dsp:cNvPr id="0" name=""/>
        <dsp:cNvSpPr/>
      </dsp:nvSpPr>
      <dsp:spPr>
        <a:xfrm>
          <a:off x="0" y="3779360"/>
          <a:ext cx="7272338" cy="1246739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Dedicated assistance to SMEs following constraints identified in respective companies</a:t>
          </a:r>
        </a:p>
      </dsp:txBody>
      <dsp:txXfrm>
        <a:off x="60861" y="3840221"/>
        <a:ext cx="7150616" cy="1125017"/>
      </dsp:txXfrm>
    </dsp:sp>
    <dsp:sp modelId="{74EE5ABB-B99C-48AF-974F-1A4133AA4ED7}">
      <dsp:nvSpPr>
        <dsp:cNvPr id="0" name=""/>
        <dsp:cNvSpPr/>
      </dsp:nvSpPr>
      <dsp:spPr>
        <a:xfrm>
          <a:off x="0" y="5038840"/>
          <a:ext cx="7272338" cy="1246739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Request for further assistance to implement the recommendations of the study including the appointment of a project manager and facilitators on quality standards Business development, Business Intelligence services</a:t>
          </a:r>
        </a:p>
      </dsp:txBody>
      <dsp:txXfrm>
        <a:off x="60861" y="5099701"/>
        <a:ext cx="7150616" cy="11250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C31955-5944-4ACF-A33C-D3339EE0954E}">
      <dsp:nvSpPr>
        <dsp:cNvPr id="0" name=""/>
        <dsp:cNvSpPr/>
      </dsp:nvSpPr>
      <dsp:spPr>
        <a:xfrm>
          <a:off x="3083672" y="1499"/>
          <a:ext cx="1539014" cy="153901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Regulatory  &amp; Institutional Framework</a:t>
          </a:r>
          <a:endParaRPr lang="en-MU" sz="1500" kern="1200" dirty="0"/>
        </a:p>
      </dsp:txBody>
      <dsp:txXfrm>
        <a:off x="3309055" y="226882"/>
        <a:ext cx="1088248" cy="1088248"/>
      </dsp:txXfrm>
    </dsp:sp>
    <dsp:sp modelId="{E1241818-90F1-4B68-BE11-E86B672AC353}">
      <dsp:nvSpPr>
        <dsp:cNvPr id="0" name=""/>
        <dsp:cNvSpPr/>
      </dsp:nvSpPr>
      <dsp:spPr>
        <a:xfrm rot="1800000">
          <a:off x="4639186" y="1083130"/>
          <a:ext cx="408874" cy="5194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MU" sz="1200" kern="1200"/>
        </a:p>
      </dsp:txBody>
      <dsp:txXfrm>
        <a:off x="4647403" y="1156348"/>
        <a:ext cx="286212" cy="311651"/>
      </dsp:txXfrm>
    </dsp:sp>
    <dsp:sp modelId="{F3D2EEC0-9A91-4B08-AB27-019BF937445D}">
      <dsp:nvSpPr>
        <dsp:cNvPr id="0" name=""/>
        <dsp:cNvSpPr/>
      </dsp:nvSpPr>
      <dsp:spPr>
        <a:xfrm>
          <a:off x="5084603" y="1156737"/>
          <a:ext cx="1539014" cy="1539014"/>
        </a:xfrm>
        <a:prstGeom prst="ellipse">
          <a:avLst/>
        </a:prstGeom>
        <a:gradFill rotWithShape="0">
          <a:gsLst>
            <a:gs pos="0">
              <a:schemeClr val="accent5">
                <a:hueOff val="75153"/>
                <a:satOff val="7200"/>
                <a:lumOff val="1765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75153"/>
                <a:satOff val="7200"/>
                <a:lumOff val="1765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75153"/>
                <a:satOff val="7200"/>
                <a:lumOff val="1765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Marketing and export capacity – Export Ready</a:t>
          </a:r>
          <a:endParaRPr lang="en-MU" sz="1500" kern="1200" dirty="0"/>
        </a:p>
      </dsp:txBody>
      <dsp:txXfrm>
        <a:off x="5309986" y="1382120"/>
        <a:ext cx="1088248" cy="1088248"/>
      </dsp:txXfrm>
    </dsp:sp>
    <dsp:sp modelId="{0B2F7356-6799-42F7-956A-676BAD4B66D1}">
      <dsp:nvSpPr>
        <dsp:cNvPr id="0" name=""/>
        <dsp:cNvSpPr/>
      </dsp:nvSpPr>
      <dsp:spPr>
        <a:xfrm rot="5400000">
          <a:off x="5649673" y="2810201"/>
          <a:ext cx="408874" cy="5194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75153"/>
                <a:satOff val="7200"/>
                <a:lumOff val="1765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75153"/>
                <a:satOff val="7200"/>
                <a:lumOff val="1765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75153"/>
                <a:satOff val="7200"/>
                <a:lumOff val="1765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MU" sz="1200" kern="1200"/>
        </a:p>
      </dsp:txBody>
      <dsp:txXfrm>
        <a:off x="5711004" y="2852753"/>
        <a:ext cx="286212" cy="311651"/>
      </dsp:txXfrm>
    </dsp:sp>
    <dsp:sp modelId="{21AFC99B-C385-4420-9EA8-2F3627E0B200}">
      <dsp:nvSpPr>
        <dsp:cNvPr id="0" name=""/>
        <dsp:cNvSpPr/>
      </dsp:nvSpPr>
      <dsp:spPr>
        <a:xfrm>
          <a:off x="5084603" y="3467212"/>
          <a:ext cx="1539014" cy="1539014"/>
        </a:xfrm>
        <a:prstGeom prst="ellipse">
          <a:avLst/>
        </a:prstGeom>
        <a:gradFill rotWithShape="0">
          <a:gsLst>
            <a:gs pos="0">
              <a:schemeClr val="accent5">
                <a:hueOff val="150307"/>
                <a:satOff val="14400"/>
                <a:lumOff val="3529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150307"/>
                <a:satOff val="14400"/>
                <a:lumOff val="3529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150307"/>
                <a:satOff val="14400"/>
                <a:lumOff val="3529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Access to finance</a:t>
          </a:r>
          <a:endParaRPr lang="en-MU" sz="1500" kern="1200" dirty="0"/>
        </a:p>
      </dsp:txBody>
      <dsp:txXfrm>
        <a:off x="5309986" y="3692595"/>
        <a:ext cx="1088248" cy="1088248"/>
      </dsp:txXfrm>
    </dsp:sp>
    <dsp:sp modelId="{78CDFCD5-3B6D-42C8-A3C8-35DBBABBBB7E}">
      <dsp:nvSpPr>
        <dsp:cNvPr id="0" name=""/>
        <dsp:cNvSpPr/>
      </dsp:nvSpPr>
      <dsp:spPr>
        <a:xfrm rot="9000000">
          <a:off x="4659229" y="4548843"/>
          <a:ext cx="408874" cy="5194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150307"/>
                <a:satOff val="14400"/>
                <a:lumOff val="3529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150307"/>
                <a:satOff val="14400"/>
                <a:lumOff val="3529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150307"/>
                <a:satOff val="14400"/>
                <a:lumOff val="3529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MU" sz="1200" kern="1200"/>
        </a:p>
      </dsp:txBody>
      <dsp:txXfrm rot="10800000">
        <a:off x="4773674" y="4622061"/>
        <a:ext cx="286212" cy="311651"/>
      </dsp:txXfrm>
    </dsp:sp>
    <dsp:sp modelId="{3E49F17E-CB1E-42B0-994B-0A4A8D131FF7}">
      <dsp:nvSpPr>
        <dsp:cNvPr id="0" name=""/>
        <dsp:cNvSpPr/>
      </dsp:nvSpPr>
      <dsp:spPr>
        <a:xfrm>
          <a:off x="3083672" y="4622450"/>
          <a:ext cx="1539014" cy="1539014"/>
        </a:xfrm>
        <a:prstGeom prst="ellipse">
          <a:avLst/>
        </a:prstGeom>
        <a:gradFill rotWithShape="0">
          <a:gsLst>
            <a:gs pos="0">
              <a:schemeClr val="accent5">
                <a:hueOff val="225460"/>
                <a:satOff val="21601"/>
                <a:lumOff val="5294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225460"/>
                <a:satOff val="21601"/>
                <a:lumOff val="5294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225460"/>
                <a:satOff val="21601"/>
                <a:lumOff val="5294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Innovation and technology</a:t>
          </a:r>
          <a:endParaRPr lang="en-MU" sz="1500" kern="1200" dirty="0"/>
        </a:p>
      </dsp:txBody>
      <dsp:txXfrm>
        <a:off x="3309055" y="4847833"/>
        <a:ext cx="1088248" cy="1088248"/>
      </dsp:txXfrm>
    </dsp:sp>
    <dsp:sp modelId="{EC5A1934-3EE9-4516-9D0A-FCF73C9866AF}">
      <dsp:nvSpPr>
        <dsp:cNvPr id="0" name=""/>
        <dsp:cNvSpPr/>
      </dsp:nvSpPr>
      <dsp:spPr>
        <a:xfrm rot="12600000">
          <a:off x="2658299" y="4560415"/>
          <a:ext cx="408874" cy="5194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225460"/>
                <a:satOff val="21601"/>
                <a:lumOff val="5294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225460"/>
                <a:satOff val="21601"/>
                <a:lumOff val="5294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225460"/>
                <a:satOff val="21601"/>
                <a:lumOff val="5294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MU" sz="1200" kern="1200"/>
        </a:p>
      </dsp:txBody>
      <dsp:txXfrm rot="10800000">
        <a:off x="2772744" y="4694964"/>
        <a:ext cx="286212" cy="311651"/>
      </dsp:txXfrm>
    </dsp:sp>
    <dsp:sp modelId="{1E56149A-4C36-4B83-999C-9CBFCC084333}">
      <dsp:nvSpPr>
        <dsp:cNvPr id="0" name=""/>
        <dsp:cNvSpPr/>
      </dsp:nvSpPr>
      <dsp:spPr>
        <a:xfrm>
          <a:off x="1082742" y="3467212"/>
          <a:ext cx="1539014" cy="1539014"/>
        </a:xfrm>
        <a:prstGeom prst="ellipse">
          <a:avLst/>
        </a:prstGeom>
        <a:gradFill rotWithShape="0">
          <a:gsLst>
            <a:gs pos="0">
              <a:schemeClr val="accent5">
                <a:hueOff val="300614"/>
                <a:satOff val="28801"/>
                <a:lumOff val="7058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300614"/>
                <a:satOff val="28801"/>
                <a:lumOff val="7058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300614"/>
                <a:satOff val="28801"/>
                <a:lumOff val="7058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Human Capital </a:t>
          </a:r>
          <a:endParaRPr lang="en-MU" sz="1500" kern="1200" dirty="0"/>
        </a:p>
      </dsp:txBody>
      <dsp:txXfrm>
        <a:off x="1308125" y="3692595"/>
        <a:ext cx="1088248" cy="1088248"/>
      </dsp:txXfrm>
    </dsp:sp>
    <dsp:sp modelId="{CD9BB302-E4F8-467E-9D6F-8D99CDFE32E8}">
      <dsp:nvSpPr>
        <dsp:cNvPr id="0" name=""/>
        <dsp:cNvSpPr/>
      </dsp:nvSpPr>
      <dsp:spPr>
        <a:xfrm rot="16200000">
          <a:off x="1647812" y="2833345"/>
          <a:ext cx="408874" cy="5194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300614"/>
                <a:satOff val="28801"/>
                <a:lumOff val="7058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300614"/>
                <a:satOff val="28801"/>
                <a:lumOff val="7058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300614"/>
                <a:satOff val="28801"/>
                <a:lumOff val="7058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MU" sz="1200" kern="1200"/>
        </a:p>
      </dsp:txBody>
      <dsp:txXfrm>
        <a:off x="1709143" y="2998559"/>
        <a:ext cx="286212" cy="311651"/>
      </dsp:txXfrm>
    </dsp:sp>
    <dsp:sp modelId="{E2B6EB6A-D394-4B86-B6B2-EFF48ACB5912}">
      <dsp:nvSpPr>
        <dsp:cNvPr id="0" name=""/>
        <dsp:cNvSpPr/>
      </dsp:nvSpPr>
      <dsp:spPr>
        <a:xfrm>
          <a:off x="1082742" y="1156737"/>
          <a:ext cx="1539014" cy="1539014"/>
        </a:xfrm>
        <a:prstGeom prst="ellipse">
          <a:avLst/>
        </a:prstGeom>
        <a:gradFill rotWithShape="0">
          <a:gsLst>
            <a:gs pos="0">
              <a:schemeClr val="accent5">
                <a:hueOff val="375767"/>
                <a:satOff val="36001"/>
                <a:lumOff val="8823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375767"/>
                <a:satOff val="36001"/>
                <a:lumOff val="8823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375767"/>
                <a:satOff val="36001"/>
                <a:lumOff val="8823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Entrepreneur Culture </a:t>
          </a:r>
          <a:endParaRPr lang="en-MU" sz="1500" kern="1200" dirty="0"/>
        </a:p>
      </dsp:txBody>
      <dsp:txXfrm>
        <a:off x="1308125" y="1382120"/>
        <a:ext cx="1088248" cy="1088248"/>
      </dsp:txXfrm>
    </dsp:sp>
    <dsp:sp modelId="{39FF7C75-5D33-46F4-BD08-5FAA3DE37851}">
      <dsp:nvSpPr>
        <dsp:cNvPr id="0" name=""/>
        <dsp:cNvSpPr/>
      </dsp:nvSpPr>
      <dsp:spPr>
        <a:xfrm rot="19800000">
          <a:off x="2638256" y="1094702"/>
          <a:ext cx="408874" cy="5194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375767"/>
                <a:satOff val="36001"/>
                <a:lumOff val="8823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375767"/>
                <a:satOff val="36001"/>
                <a:lumOff val="8823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375767"/>
                <a:satOff val="36001"/>
                <a:lumOff val="8823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MU" sz="1200" kern="1200"/>
        </a:p>
      </dsp:txBody>
      <dsp:txXfrm>
        <a:off x="2646473" y="1229251"/>
        <a:ext cx="286212" cy="3116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BA201A-BF0F-4BF4-8656-2466C15BDAAA}">
      <dsp:nvSpPr>
        <dsp:cNvPr id="0" name=""/>
        <dsp:cNvSpPr/>
      </dsp:nvSpPr>
      <dsp:spPr>
        <a:xfrm>
          <a:off x="-578355" y="0"/>
          <a:ext cx="7744967" cy="772582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 dirty="0">
              <a:solidFill>
                <a:schemeClr val="tx1"/>
              </a:solidFill>
            </a:rPr>
            <a:t>Start date: August 2017 </a:t>
          </a:r>
          <a:endParaRPr lang="en-US" sz="4000" kern="1200" dirty="0">
            <a:solidFill>
              <a:schemeClr val="tx1"/>
            </a:solidFill>
          </a:endParaRPr>
        </a:p>
      </dsp:txBody>
      <dsp:txXfrm>
        <a:off x="-555727" y="22628"/>
        <a:ext cx="6820899" cy="727326"/>
      </dsp:txXfrm>
    </dsp:sp>
    <dsp:sp modelId="{617D18F3-8104-4D18-A78F-ED4ACEF2B6E8}">
      <dsp:nvSpPr>
        <dsp:cNvPr id="0" name=""/>
        <dsp:cNvSpPr/>
      </dsp:nvSpPr>
      <dsp:spPr>
        <a:xfrm>
          <a:off x="0" y="845328"/>
          <a:ext cx="7744967" cy="772582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40000"/>
              <a:lumOff val="6000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 dirty="0">
              <a:solidFill>
                <a:schemeClr val="tx1"/>
              </a:solidFill>
            </a:rPr>
            <a:t>OBJECTIVES</a:t>
          </a:r>
          <a:endParaRPr lang="en-US" sz="4000" kern="1200" dirty="0">
            <a:solidFill>
              <a:schemeClr val="tx1"/>
            </a:solidFill>
          </a:endParaRPr>
        </a:p>
      </dsp:txBody>
      <dsp:txXfrm>
        <a:off x="22628" y="867956"/>
        <a:ext cx="6619175" cy="727326"/>
      </dsp:txXfrm>
    </dsp:sp>
    <dsp:sp modelId="{2E1B5706-A826-464B-A41C-95D3A6412143}">
      <dsp:nvSpPr>
        <dsp:cNvPr id="0" name=""/>
        <dsp:cNvSpPr/>
      </dsp:nvSpPr>
      <dsp:spPr>
        <a:xfrm>
          <a:off x="578360" y="1759771"/>
          <a:ext cx="7744967" cy="772582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solidFill>
                <a:schemeClr val="tx1"/>
              </a:solidFill>
            </a:rPr>
            <a:t>Enhance the business environment for exporting SMEs; and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600988" y="1782399"/>
        <a:ext cx="6619175" cy="727326"/>
      </dsp:txXfrm>
    </dsp:sp>
    <dsp:sp modelId="{9FE3DF9D-768A-4D89-989C-981161CDC148}">
      <dsp:nvSpPr>
        <dsp:cNvPr id="0" name=""/>
        <dsp:cNvSpPr/>
      </dsp:nvSpPr>
      <dsp:spPr>
        <a:xfrm>
          <a:off x="1156718" y="2639656"/>
          <a:ext cx="7744967" cy="772582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1">
              <a:lumMod val="40000"/>
              <a:lumOff val="6000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solidFill>
                <a:schemeClr val="tx1"/>
              </a:solidFill>
            </a:rPr>
            <a:t>Promote exports of the Mauritius private sector including SMEs, Women and Young Entrepreneurs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79346" y="2662284"/>
        <a:ext cx="6619175" cy="727326"/>
      </dsp:txXfrm>
    </dsp:sp>
    <dsp:sp modelId="{88E152EB-FBA1-4CF9-BBB6-2F5591841C38}">
      <dsp:nvSpPr>
        <dsp:cNvPr id="0" name=""/>
        <dsp:cNvSpPr/>
      </dsp:nvSpPr>
      <dsp:spPr>
        <a:xfrm>
          <a:off x="0" y="3448426"/>
          <a:ext cx="10058389" cy="772582"/>
        </a:xfrm>
        <a:prstGeom prst="roundRect">
          <a:avLst>
            <a:gd name="adj" fmla="val 10000"/>
          </a:avLst>
        </a:prstGeom>
        <a:solidFill>
          <a:srgbClr val="0000FF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/>
            <a:t>OUTCOME: Improve ability of SMEs to become export ready </a:t>
          </a:r>
          <a:endParaRPr lang="en-US" sz="2800" b="1" kern="1200" dirty="0"/>
        </a:p>
      </dsp:txBody>
      <dsp:txXfrm>
        <a:off x="22628" y="3471054"/>
        <a:ext cx="8609841" cy="727326"/>
      </dsp:txXfrm>
    </dsp:sp>
    <dsp:sp modelId="{13DE91CD-D523-465F-BBCB-6E5A6B98AB64}">
      <dsp:nvSpPr>
        <dsp:cNvPr id="0" name=""/>
        <dsp:cNvSpPr/>
      </dsp:nvSpPr>
      <dsp:spPr>
        <a:xfrm>
          <a:off x="6664433" y="564414"/>
          <a:ext cx="502178" cy="50217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6777423" y="564414"/>
        <a:ext cx="276198" cy="377889"/>
      </dsp:txXfrm>
    </dsp:sp>
    <dsp:sp modelId="{AB258878-B998-4737-991C-8A99DE091FF4}">
      <dsp:nvSpPr>
        <dsp:cNvPr id="0" name=""/>
        <dsp:cNvSpPr/>
      </dsp:nvSpPr>
      <dsp:spPr>
        <a:xfrm>
          <a:off x="7242791" y="1444300"/>
          <a:ext cx="502178" cy="50217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7355781" y="1444300"/>
        <a:ext cx="276198" cy="377889"/>
      </dsp:txXfrm>
    </dsp:sp>
    <dsp:sp modelId="{8B11CDEC-23D3-4032-8E89-957F1606DA95}">
      <dsp:nvSpPr>
        <dsp:cNvPr id="0" name=""/>
        <dsp:cNvSpPr/>
      </dsp:nvSpPr>
      <dsp:spPr>
        <a:xfrm>
          <a:off x="7821149" y="2311309"/>
          <a:ext cx="502178" cy="50217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7934139" y="2311309"/>
        <a:ext cx="276198" cy="377889"/>
      </dsp:txXfrm>
    </dsp:sp>
    <dsp:sp modelId="{C634DA42-9895-4917-A74F-C166CBE4D263}">
      <dsp:nvSpPr>
        <dsp:cNvPr id="0" name=""/>
        <dsp:cNvSpPr/>
      </dsp:nvSpPr>
      <dsp:spPr>
        <a:xfrm>
          <a:off x="8399507" y="3199779"/>
          <a:ext cx="502178" cy="50217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8512497" y="3199779"/>
        <a:ext cx="276198" cy="3778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586EAE-DE6B-4BC4-96E4-59F03DAB95DB}">
      <dsp:nvSpPr>
        <dsp:cNvPr id="0" name=""/>
        <dsp:cNvSpPr/>
      </dsp:nvSpPr>
      <dsp:spPr>
        <a:xfrm>
          <a:off x="0" y="277"/>
          <a:ext cx="10058399" cy="71868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 baseline="0" dirty="0">
              <a:solidFill>
                <a:srgbClr val="0000FF"/>
              </a:solidFill>
            </a:rPr>
            <a:t>GAPS AND CONSTRAINTS </a:t>
          </a:r>
          <a:endParaRPr lang="en-MU" sz="3600" kern="1200" dirty="0">
            <a:solidFill>
              <a:srgbClr val="0000FF"/>
            </a:solidFill>
          </a:endParaRPr>
        </a:p>
      </dsp:txBody>
      <dsp:txXfrm>
        <a:off x="35083" y="35360"/>
        <a:ext cx="9988233" cy="6485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F074EC-B2D5-40C6-8E0F-2F4BF206597E}">
      <dsp:nvSpPr>
        <dsp:cNvPr id="0" name=""/>
        <dsp:cNvSpPr/>
      </dsp:nvSpPr>
      <dsp:spPr>
        <a:xfrm rot="5400000">
          <a:off x="396903" y="941435"/>
          <a:ext cx="1470784" cy="17724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08320D-4A17-4CD3-A3C4-6F384294B553}">
      <dsp:nvSpPr>
        <dsp:cNvPr id="0" name=""/>
        <dsp:cNvSpPr/>
      </dsp:nvSpPr>
      <dsp:spPr>
        <a:xfrm>
          <a:off x="735275" y="2826"/>
          <a:ext cx="1969412" cy="118164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rgbClr val="0000FF"/>
              </a:solidFill>
            </a:rPr>
            <a:t>SME </a:t>
          </a:r>
          <a:r>
            <a:rPr lang="fr-FR" sz="1800" kern="1200" dirty="0" err="1">
              <a:solidFill>
                <a:srgbClr val="0000FF"/>
              </a:solidFill>
            </a:rPr>
            <a:t>sector</a:t>
          </a:r>
          <a:r>
            <a:rPr lang="fr-FR" sz="1800" kern="1200" dirty="0">
              <a:solidFill>
                <a:srgbClr val="0000FF"/>
              </a:solidFill>
            </a:rPr>
            <a:t> has been let out</a:t>
          </a:r>
          <a:endParaRPr lang="en-MU" sz="1800" kern="1200" dirty="0">
            <a:solidFill>
              <a:srgbClr val="0000FF"/>
            </a:solidFill>
          </a:endParaRPr>
        </a:p>
      </dsp:txBody>
      <dsp:txXfrm>
        <a:off x="769884" y="37435"/>
        <a:ext cx="1900194" cy="1112429"/>
      </dsp:txXfrm>
    </dsp:sp>
    <dsp:sp modelId="{9C321D12-46C5-45E9-AADA-FE29F1F6D0B7}">
      <dsp:nvSpPr>
        <dsp:cNvPr id="0" name=""/>
        <dsp:cNvSpPr/>
      </dsp:nvSpPr>
      <dsp:spPr>
        <a:xfrm rot="5400000">
          <a:off x="396903" y="2418495"/>
          <a:ext cx="1470784" cy="177247"/>
        </a:xfrm>
        <a:prstGeom prst="rect">
          <a:avLst/>
        </a:prstGeom>
        <a:solidFill>
          <a:schemeClr val="accent4">
            <a:hueOff val="137120"/>
            <a:satOff val="594"/>
            <a:lumOff val="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FFE13C-D070-4755-814A-6EE6CE1EAF8C}">
      <dsp:nvSpPr>
        <dsp:cNvPr id="0" name=""/>
        <dsp:cNvSpPr/>
      </dsp:nvSpPr>
      <dsp:spPr>
        <a:xfrm>
          <a:off x="735275" y="1479886"/>
          <a:ext cx="1969412" cy="1181647"/>
        </a:xfrm>
        <a:prstGeom prst="roundRect">
          <a:avLst>
            <a:gd name="adj" fmla="val 10000"/>
          </a:avLst>
        </a:prstGeom>
        <a:solidFill>
          <a:schemeClr val="accent4">
            <a:hueOff val="126572"/>
            <a:satOff val="549"/>
            <a:lumOff val="36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 err="1">
              <a:solidFill>
                <a:srgbClr val="0000FF"/>
              </a:solidFill>
            </a:rPr>
            <a:t>Lack</a:t>
          </a:r>
          <a:r>
            <a:rPr lang="fr-FR" sz="1800" kern="1200" dirty="0">
              <a:solidFill>
                <a:srgbClr val="0000FF"/>
              </a:solidFill>
            </a:rPr>
            <a:t> or absence of </a:t>
          </a:r>
          <a:r>
            <a:rPr lang="fr-FR" sz="1800" kern="1200" dirty="0" err="1">
              <a:solidFill>
                <a:srgbClr val="0000FF"/>
              </a:solidFill>
            </a:rPr>
            <a:t>institutional</a:t>
          </a:r>
          <a:r>
            <a:rPr lang="fr-FR" sz="1800" kern="1200" dirty="0">
              <a:solidFill>
                <a:srgbClr val="0000FF"/>
              </a:solidFill>
            </a:rPr>
            <a:t> support for </a:t>
          </a:r>
          <a:r>
            <a:rPr lang="fr-FR" sz="1800" kern="1200" dirty="0" err="1">
              <a:solidFill>
                <a:srgbClr val="0000FF"/>
              </a:solidFill>
            </a:rPr>
            <a:t>SMEs</a:t>
          </a:r>
          <a:endParaRPr lang="en-MU" sz="1800" kern="1200" dirty="0">
            <a:solidFill>
              <a:srgbClr val="0000FF"/>
            </a:solidFill>
          </a:endParaRPr>
        </a:p>
      </dsp:txBody>
      <dsp:txXfrm>
        <a:off x="769884" y="1514495"/>
        <a:ext cx="1900194" cy="1112429"/>
      </dsp:txXfrm>
    </dsp:sp>
    <dsp:sp modelId="{3ED1F51E-3711-475A-A141-27126A3BBD0C}">
      <dsp:nvSpPr>
        <dsp:cNvPr id="0" name=""/>
        <dsp:cNvSpPr/>
      </dsp:nvSpPr>
      <dsp:spPr>
        <a:xfrm rot="5400000">
          <a:off x="396903" y="3895554"/>
          <a:ext cx="1470784" cy="177247"/>
        </a:xfrm>
        <a:prstGeom prst="rect">
          <a:avLst/>
        </a:prstGeom>
        <a:solidFill>
          <a:schemeClr val="accent4">
            <a:hueOff val="274239"/>
            <a:satOff val="1189"/>
            <a:lumOff val="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882021-8468-42E0-9418-C8F101661744}">
      <dsp:nvSpPr>
        <dsp:cNvPr id="0" name=""/>
        <dsp:cNvSpPr/>
      </dsp:nvSpPr>
      <dsp:spPr>
        <a:xfrm>
          <a:off x="735275" y="2956945"/>
          <a:ext cx="1969412" cy="1181647"/>
        </a:xfrm>
        <a:prstGeom prst="roundRect">
          <a:avLst>
            <a:gd name="adj" fmla="val 10000"/>
          </a:avLst>
        </a:prstGeom>
        <a:solidFill>
          <a:schemeClr val="accent4">
            <a:hueOff val="253144"/>
            <a:satOff val="1097"/>
            <a:lumOff val="72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rgbClr val="0000FF"/>
              </a:solidFill>
            </a:rPr>
            <a:t>Existence of </a:t>
          </a:r>
          <a:r>
            <a:rPr lang="fr-FR" sz="1800" kern="1200" dirty="0" err="1">
              <a:solidFill>
                <a:srgbClr val="0000FF"/>
              </a:solidFill>
            </a:rPr>
            <a:t>various</a:t>
          </a:r>
          <a:r>
            <a:rPr lang="fr-FR" sz="1800" kern="1200" dirty="0">
              <a:solidFill>
                <a:srgbClr val="0000FF"/>
              </a:solidFill>
            </a:rPr>
            <a:t> </a:t>
          </a:r>
          <a:r>
            <a:rPr lang="fr-FR" sz="1800" kern="1200" dirty="0" err="1">
              <a:solidFill>
                <a:srgbClr val="0000FF"/>
              </a:solidFill>
            </a:rPr>
            <a:t>schemes</a:t>
          </a:r>
          <a:r>
            <a:rPr lang="fr-FR" sz="1800" kern="1200" dirty="0">
              <a:solidFill>
                <a:srgbClr val="0000FF"/>
              </a:solidFill>
            </a:rPr>
            <a:t> for </a:t>
          </a:r>
          <a:r>
            <a:rPr lang="fr-FR" sz="1800" kern="1200" dirty="0" err="1">
              <a:solidFill>
                <a:srgbClr val="0000FF"/>
              </a:solidFill>
            </a:rPr>
            <a:t>SMEs</a:t>
          </a:r>
          <a:r>
            <a:rPr lang="fr-FR" sz="1800" kern="1200" dirty="0">
              <a:solidFill>
                <a:srgbClr val="0000FF"/>
              </a:solidFill>
            </a:rPr>
            <a:t> but not </a:t>
          </a:r>
          <a:r>
            <a:rPr lang="fr-FR" sz="1800" kern="1200" dirty="0" err="1">
              <a:solidFill>
                <a:srgbClr val="0000FF"/>
              </a:solidFill>
            </a:rPr>
            <a:t>many</a:t>
          </a:r>
          <a:r>
            <a:rPr lang="fr-FR" sz="1800" kern="1200" dirty="0">
              <a:solidFill>
                <a:srgbClr val="0000FF"/>
              </a:solidFill>
            </a:rPr>
            <a:t> can </a:t>
          </a:r>
          <a:r>
            <a:rPr lang="fr-FR" sz="1800" kern="1200" dirty="0" err="1">
              <a:solidFill>
                <a:srgbClr val="0000FF"/>
              </a:solidFill>
            </a:rPr>
            <a:t>benefit</a:t>
          </a:r>
          <a:r>
            <a:rPr lang="fr-FR" sz="1800" kern="1200" dirty="0">
              <a:solidFill>
                <a:srgbClr val="0000FF"/>
              </a:solidFill>
            </a:rPr>
            <a:t> </a:t>
          </a:r>
          <a:r>
            <a:rPr lang="fr-FR" sz="1800" kern="1200" dirty="0" err="1">
              <a:solidFill>
                <a:srgbClr val="0000FF"/>
              </a:solidFill>
            </a:rPr>
            <a:t>from</a:t>
          </a:r>
          <a:endParaRPr lang="en-MU" sz="1800" kern="1200" dirty="0">
            <a:solidFill>
              <a:srgbClr val="0000FF"/>
            </a:solidFill>
          </a:endParaRPr>
        </a:p>
      </dsp:txBody>
      <dsp:txXfrm>
        <a:off x="769884" y="2991554"/>
        <a:ext cx="1900194" cy="1112429"/>
      </dsp:txXfrm>
    </dsp:sp>
    <dsp:sp modelId="{05B6405C-5957-4B3C-A593-519E0B497EAF}">
      <dsp:nvSpPr>
        <dsp:cNvPr id="0" name=""/>
        <dsp:cNvSpPr/>
      </dsp:nvSpPr>
      <dsp:spPr>
        <a:xfrm>
          <a:off x="1135432" y="4634084"/>
          <a:ext cx="2613043" cy="177247"/>
        </a:xfrm>
        <a:prstGeom prst="rect">
          <a:avLst/>
        </a:prstGeom>
        <a:solidFill>
          <a:schemeClr val="accent4">
            <a:hueOff val="411359"/>
            <a:satOff val="1783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AEC9DE-3E0E-4D23-AAE4-1E712A77304C}">
      <dsp:nvSpPr>
        <dsp:cNvPr id="0" name=""/>
        <dsp:cNvSpPr/>
      </dsp:nvSpPr>
      <dsp:spPr>
        <a:xfrm>
          <a:off x="735275" y="4434005"/>
          <a:ext cx="1969412" cy="1181647"/>
        </a:xfrm>
        <a:prstGeom prst="roundRect">
          <a:avLst>
            <a:gd name="adj" fmla="val 10000"/>
          </a:avLst>
        </a:prstGeom>
        <a:solidFill>
          <a:schemeClr val="accent4">
            <a:hueOff val="379716"/>
            <a:satOff val="1646"/>
            <a:lumOff val="108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rgbClr val="0000FF"/>
              </a:solidFill>
            </a:rPr>
            <a:t>Communication of </a:t>
          </a:r>
          <a:r>
            <a:rPr lang="fr-FR" sz="1800" kern="1200" dirty="0" err="1">
              <a:solidFill>
                <a:srgbClr val="0000FF"/>
              </a:solidFill>
            </a:rPr>
            <a:t>schemes</a:t>
          </a:r>
          <a:r>
            <a:rPr lang="fr-FR" sz="1800" kern="1200" dirty="0">
              <a:solidFill>
                <a:srgbClr val="0000FF"/>
              </a:solidFill>
            </a:rPr>
            <a:t> and </a:t>
          </a:r>
          <a:r>
            <a:rPr lang="fr-FR" sz="1800" kern="1200" dirty="0" err="1">
              <a:solidFill>
                <a:srgbClr val="0000FF"/>
              </a:solidFill>
            </a:rPr>
            <a:t>facilities</a:t>
          </a:r>
          <a:r>
            <a:rPr lang="fr-FR" sz="1800" kern="1200" dirty="0">
              <a:solidFill>
                <a:srgbClr val="0000FF"/>
              </a:solidFill>
            </a:rPr>
            <a:t> not efficient</a:t>
          </a:r>
          <a:endParaRPr lang="en-MU" sz="1800" kern="1200" dirty="0">
            <a:solidFill>
              <a:srgbClr val="0000FF"/>
            </a:solidFill>
          </a:endParaRPr>
        </a:p>
      </dsp:txBody>
      <dsp:txXfrm>
        <a:off x="769884" y="4468614"/>
        <a:ext cx="1900194" cy="1112429"/>
      </dsp:txXfrm>
    </dsp:sp>
    <dsp:sp modelId="{E31F4FFF-4480-4D34-9A3C-F5F041F7061C}">
      <dsp:nvSpPr>
        <dsp:cNvPr id="0" name=""/>
        <dsp:cNvSpPr/>
      </dsp:nvSpPr>
      <dsp:spPr>
        <a:xfrm rot="16200000">
          <a:off x="3016222" y="3895554"/>
          <a:ext cx="1470784" cy="177247"/>
        </a:xfrm>
        <a:prstGeom prst="rect">
          <a:avLst/>
        </a:prstGeom>
        <a:solidFill>
          <a:schemeClr val="accent4">
            <a:hueOff val="548478"/>
            <a:satOff val="2377"/>
            <a:lumOff val="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5FE6B9-B61E-4F34-A026-81A84F88FEC7}">
      <dsp:nvSpPr>
        <dsp:cNvPr id="0" name=""/>
        <dsp:cNvSpPr/>
      </dsp:nvSpPr>
      <dsp:spPr>
        <a:xfrm>
          <a:off x="3354594" y="4434005"/>
          <a:ext cx="1969412" cy="1181647"/>
        </a:xfrm>
        <a:prstGeom prst="roundRect">
          <a:avLst>
            <a:gd name="adj" fmla="val 10000"/>
          </a:avLst>
        </a:prstGeom>
        <a:solidFill>
          <a:schemeClr val="accent4">
            <a:hueOff val="506287"/>
            <a:satOff val="2194"/>
            <a:lumOff val="144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rgbClr val="0000FF"/>
              </a:solidFill>
            </a:rPr>
            <a:t>No </a:t>
          </a:r>
          <a:r>
            <a:rPr lang="fr-FR" sz="1800" kern="1200" dirty="0" err="1">
              <a:solidFill>
                <a:srgbClr val="0000FF"/>
              </a:solidFill>
            </a:rPr>
            <a:t>handholding</a:t>
          </a:r>
          <a:r>
            <a:rPr lang="fr-FR" sz="1800" kern="1200" dirty="0">
              <a:solidFill>
                <a:srgbClr val="0000FF"/>
              </a:solidFill>
            </a:rPr>
            <a:t> </a:t>
          </a:r>
          <a:r>
            <a:rPr lang="fr-FR" sz="1800" kern="1200" dirty="0" err="1">
              <a:solidFill>
                <a:srgbClr val="0000FF"/>
              </a:solidFill>
            </a:rPr>
            <a:t>is</a:t>
          </a:r>
          <a:r>
            <a:rPr lang="fr-FR" sz="1800" kern="1200" dirty="0">
              <a:solidFill>
                <a:srgbClr val="0000FF"/>
              </a:solidFill>
            </a:rPr>
            <a:t> </a:t>
          </a:r>
          <a:r>
            <a:rPr lang="fr-FR" sz="1800" kern="1200" dirty="0" err="1">
              <a:solidFill>
                <a:srgbClr val="0000FF"/>
              </a:solidFill>
            </a:rPr>
            <a:t>being</a:t>
          </a:r>
          <a:r>
            <a:rPr lang="fr-FR" sz="1800" kern="1200" dirty="0">
              <a:solidFill>
                <a:srgbClr val="0000FF"/>
              </a:solidFill>
            </a:rPr>
            <a:t> </a:t>
          </a:r>
          <a:r>
            <a:rPr lang="fr-FR" sz="1800" kern="1200" dirty="0" err="1">
              <a:solidFill>
                <a:srgbClr val="0000FF"/>
              </a:solidFill>
            </a:rPr>
            <a:t>carrried</a:t>
          </a:r>
          <a:r>
            <a:rPr lang="fr-FR" sz="1800" kern="1200" dirty="0">
              <a:solidFill>
                <a:srgbClr val="0000FF"/>
              </a:solidFill>
            </a:rPr>
            <a:t> out by relevant institutions</a:t>
          </a:r>
          <a:endParaRPr lang="en-MU" sz="1800" kern="1200" dirty="0">
            <a:solidFill>
              <a:srgbClr val="0000FF"/>
            </a:solidFill>
          </a:endParaRPr>
        </a:p>
      </dsp:txBody>
      <dsp:txXfrm>
        <a:off x="3389203" y="4468614"/>
        <a:ext cx="1900194" cy="1112429"/>
      </dsp:txXfrm>
    </dsp:sp>
    <dsp:sp modelId="{99473A35-56BD-4376-BDF0-3400C90BD695}">
      <dsp:nvSpPr>
        <dsp:cNvPr id="0" name=""/>
        <dsp:cNvSpPr/>
      </dsp:nvSpPr>
      <dsp:spPr>
        <a:xfrm rot="16200000">
          <a:off x="3016222" y="2418495"/>
          <a:ext cx="1470784" cy="177247"/>
        </a:xfrm>
        <a:prstGeom prst="rect">
          <a:avLst/>
        </a:prstGeom>
        <a:solidFill>
          <a:schemeClr val="accent4">
            <a:hueOff val="685598"/>
            <a:satOff val="2972"/>
            <a:lumOff val="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659725-8869-4C9B-8372-6F02E8522583}">
      <dsp:nvSpPr>
        <dsp:cNvPr id="0" name=""/>
        <dsp:cNvSpPr/>
      </dsp:nvSpPr>
      <dsp:spPr>
        <a:xfrm>
          <a:off x="3354594" y="2956945"/>
          <a:ext cx="1969412" cy="1181647"/>
        </a:xfrm>
        <a:prstGeom prst="roundRect">
          <a:avLst>
            <a:gd name="adj" fmla="val 10000"/>
          </a:avLst>
        </a:prstGeom>
        <a:solidFill>
          <a:schemeClr val="accent4">
            <a:hueOff val="632859"/>
            <a:satOff val="2743"/>
            <a:lumOff val="181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 err="1">
              <a:solidFill>
                <a:srgbClr val="0000FF"/>
              </a:solidFill>
            </a:rPr>
            <a:t>Lack</a:t>
          </a:r>
          <a:r>
            <a:rPr lang="fr-FR" sz="1800" kern="1200" dirty="0">
              <a:solidFill>
                <a:srgbClr val="0000FF"/>
              </a:solidFill>
            </a:rPr>
            <a:t> of management and </a:t>
          </a:r>
          <a:r>
            <a:rPr lang="fr-FR" sz="1800" kern="1200" dirty="0" err="1">
              <a:solidFill>
                <a:srgbClr val="0000FF"/>
              </a:solidFill>
            </a:rPr>
            <a:t>financial</a:t>
          </a:r>
          <a:r>
            <a:rPr lang="fr-FR" sz="1800" kern="1200" dirty="0">
              <a:solidFill>
                <a:srgbClr val="0000FF"/>
              </a:solidFill>
            </a:rPr>
            <a:t> management </a:t>
          </a:r>
          <a:r>
            <a:rPr lang="fr-FR" sz="1800" kern="1200" dirty="0" err="1">
              <a:solidFill>
                <a:srgbClr val="0000FF"/>
              </a:solidFill>
            </a:rPr>
            <a:t>skills</a:t>
          </a:r>
          <a:endParaRPr lang="en-MU" sz="1800" kern="1200" dirty="0">
            <a:solidFill>
              <a:srgbClr val="0000FF"/>
            </a:solidFill>
          </a:endParaRPr>
        </a:p>
      </dsp:txBody>
      <dsp:txXfrm>
        <a:off x="3389203" y="2991554"/>
        <a:ext cx="1900194" cy="1112429"/>
      </dsp:txXfrm>
    </dsp:sp>
    <dsp:sp modelId="{C6CB979B-D27A-4250-9A10-97E6F094008E}">
      <dsp:nvSpPr>
        <dsp:cNvPr id="0" name=""/>
        <dsp:cNvSpPr/>
      </dsp:nvSpPr>
      <dsp:spPr>
        <a:xfrm rot="16200000">
          <a:off x="3016222" y="941435"/>
          <a:ext cx="1470784" cy="177247"/>
        </a:xfrm>
        <a:prstGeom prst="rect">
          <a:avLst/>
        </a:prstGeom>
        <a:solidFill>
          <a:schemeClr val="accent4">
            <a:hueOff val="822717"/>
            <a:satOff val="3566"/>
            <a:lumOff val="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037E9-53C9-4914-AE47-FFBF42951560}">
      <dsp:nvSpPr>
        <dsp:cNvPr id="0" name=""/>
        <dsp:cNvSpPr/>
      </dsp:nvSpPr>
      <dsp:spPr>
        <a:xfrm>
          <a:off x="3354594" y="1479886"/>
          <a:ext cx="1969412" cy="1181647"/>
        </a:xfrm>
        <a:prstGeom prst="roundRect">
          <a:avLst>
            <a:gd name="adj" fmla="val 10000"/>
          </a:avLst>
        </a:prstGeom>
        <a:solidFill>
          <a:schemeClr val="accent4">
            <a:hueOff val="759431"/>
            <a:satOff val="3292"/>
            <a:lumOff val="217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 err="1">
              <a:solidFill>
                <a:srgbClr val="0000FF"/>
              </a:solidFill>
            </a:rPr>
            <a:t>SMEs</a:t>
          </a:r>
          <a:r>
            <a:rPr lang="fr-FR" sz="1800" kern="1200" dirty="0">
              <a:solidFill>
                <a:srgbClr val="0000FF"/>
              </a:solidFill>
            </a:rPr>
            <a:t> </a:t>
          </a:r>
          <a:r>
            <a:rPr lang="fr-FR" sz="1800" kern="1200" dirty="0" err="1">
              <a:solidFill>
                <a:srgbClr val="0000FF"/>
              </a:solidFill>
            </a:rPr>
            <a:t>had</a:t>
          </a:r>
          <a:r>
            <a:rPr lang="fr-FR" sz="1800" kern="1200" dirty="0">
              <a:solidFill>
                <a:srgbClr val="0000FF"/>
              </a:solidFill>
            </a:rPr>
            <a:t> </a:t>
          </a:r>
          <a:r>
            <a:rPr lang="fr-FR" sz="1800" kern="1200" dirty="0" err="1">
              <a:solidFill>
                <a:srgbClr val="0000FF"/>
              </a:solidFill>
            </a:rPr>
            <a:t>several</a:t>
          </a:r>
          <a:r>
            <a:rPr lang="fr-FR" sz="1800" kern="1200" dirty="0">
              <a:solidFill>
                <a:srgbClr val="0000FF"/>
              </a:solidFill>
            </a:rPr>
            <a:t> </a:t>
          </a:r>
          <a:r>
            <a:rPr lang="fr-FR" sz="1800" kern="1200" dirty="0" err="1">
              <a:solidFill>
                <a:srgbClr val="0000FF"/>
              </a:solidFill>
            </a:rPr>
            <a:t>visits</a:t>
          </a:r>
          <a:r>
            <a:rPr lang="fr-FR" sz="1800" kern="1200" dirty="0">
              <a:solidFill>
                <a:srgbClr val="0000FF"/>
              </a:solidFill>
            </a:rPr>
            <a:t> of experts and training but </a:t>
          </a:r>
          <a:r>
            <a:rPr lang="fr-FR" sz="1800" kern="1200" dirty="0" err="1">
              <a:solidFill>
                <a:srgbClr val="0000FF"/>
              </a:solidFill>
            </a:rPr>
            <a:t>did</a:t>
          </a:r>
          <a:r>
            <a:rPr lang="fr-FR" sz="1800" kern="1200" dirty="0">
              <a:solidFill>
                <a:srgbClr val="0000FF"/>
              </a:solidFill>
            </a:rPr>
            <a:t> not help to solve </a:t>
          </a:r>
          <a:r>
            <a:rPr lang="fr-FR" sz="1800" kern="1200" dirty="0" err="1">
              <a:solidFill>
                <a:srgbClr val="0000FF"/>
              </a:solidFill>
            </a:rPr>
            <a:t>their</a:t>
          </a:r>
          <a:r>
            <a:rPr lang="fr-FR" sz="1800" kern="1200" dirty="0">
              <a:solidFill>
                <a:srgbClr val="0000FF"/>
              </a:solidFill>
            </a:rPr>
            <a:t> issues</a:t>
          </a:r>
          <a:endParaRPr lang="en-MU" sz="1800" kern="1200" dirty="0">
            <a:solidFill>
              <a:srgbClr val="0000FF"/>
            </a:solidFill>
          </a:endParaRPr>
        </a:p>
      </dsp:txBody>
      <dsp:txXfrm>
        <a:off x="3389203" y="1514495"/>
        <a:ext cx="1900194" cy="1112429"/>
      </dsp:txXfrm>
    </dsp:sp>
    <dsp:sp modelId="{AE7371A5-34F2-4C65-AE18-AD77B39B55D3}">
      <dsp:nvSpPr>
        <dsp:cNvPr id="0" name=""/>
        <dsp:cNvSpPr/>
      </dsp:nvSpPr>
      <dsp:spPr>
        <a:xfrm>
          <a:off x="3754752" y="202905"/>
          <a:ext cx="2613043" cy="177247"/>
        </a:xfrm>
        <a:prstGeom prst="rect">
          <a:avLst/>
        </a:prstGeom>
        <a:solidFill>
          <a:schemeClr val="accent4">
            <a:hueOff val="959837"/>
            <a:satOff val="4160"/>
            <a:lumOff val="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4E3D54-C0EA-4822-A233-648785BB2597}">
      <dsp:nvSpPr>
        <dsp:cNvPr id="0" name=""/>
        <dsp:cNvSpPr/>
      </dsp:nvSpPr>
      <dsp:spPr>
        <a:xfrm>
          <a:off x="3354594" y="2826"/>
          <a:ext cx="1969412" cy="1181647"/>
        </a:xfrm>
        <a:prstGeom prst="roundRect">
          <a:avLst>
            <a:gd name="adj" fmla="val 10000"/>
          </a:avLst>
        </a:prstGeom>
        <a:solidFill>
          <a:schemeClr val="accent4">
            <a:hueOff val="886003"/>
            <a:satOff val="3840"/>
            <a:lumOff val="253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>
              <a:solidFill>
                <a:srgbClr val="0000FF"/>
              </a:solidFill>
            </a:rPr>
            <a:t>Access to finance</a:t>
          </a:r>
          <a:endParaRPr lang="en-MU" sz="1800" kern="1200" dirty="0">
            <a:solidFill>
              <a:srgbClr val="0000FF"/>
            </a:solidFill>
          </a:endParaRPr>
        </a:p>
      </dsp:txBody>
      <dsp:txXfrm>
        <a:off x="3389203" y="37435"/>
        <a:ext cx="1900194" cy="1112429"/>
      </dsp:txXfrm>
    </dsp:sp>
    <dsp:sp modelId="{86CE2CFE-E7C1-49FE-8139-8DEC3167DAC8}">
      <dsp:nvSpPr>
        <dsp:cNvPr id="0" name=""/>
        <dsp:cNvSpPr/>
      </dsp:nvSpPr>
      <dsp:spPr>
        <a:xfrm rot="5400000">
          <a:off x="5635541" y="941435"/>
          <a:ext cx="1470784" cy="177247"/>
        </a:xfrm>
        <a:prstGeom prst="rect">
          <a:avLst/>
        </a:prstGeom>
        <a:solidFill>
          <a:schemeClr val="accent4">
            <a:hueOff val="1096956"/>
            <a:satOff val="4755"/>
            <a:lumOff val="31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0AAF06-3E82-4636-B89A-509C08FE9623}">
      <dsp:nvSpPr>
        <dsp:cNvPr id="0" name=""/>
        <dsp:cNvSpPr/>
      </dsp:nvSpPr>
      <dsp:spPr>
        <a:xfrm>
          <a:off x="5973913" y="2826"/>
          <a:ext cx="1969412" cy="1181647"/>
        </a:xfrm>
        <a:prstGeom prst="roundRect">
          <a:avLst>
            <a:gd name="adj" fmla="val 10000"/>
          </a:avLst>
        </a:prstGeom>
        <a:solidFill>
          <a:schemeClr val="accent4">
            <a:hueOff val="1012575"/>
            <a:satOff val="4389"/>
            <a:lumOff val="28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 err="1">
              <a:solidFill>
                <a:srgbClr val="0000FF"/>
              </a:solidFill>
            </a:rPr>
            <a:t>Lack</a:t>
          </a:r>
          <a:r>
            <a:rPr lang="fr-FR" sz="1800" kern="1200" dirty="0">
              <a:solidFill>
                <a:srgbClr val="0000FF"/>
              </a:solidFill>
            </a:rPr>
            <a:t> of information on </a:t>
          </a:r>
          <a:r>
            <a:rPr lang="fr-FR" sz="1800" kern="1200" dirty="0" err="1">
              <a:solidFill>
                <a:srgbClr val="0000FF"/>
              </a:solidFill>
            </a:rPr>
            <a:t>Market</a:t>
          </a:r>
          <a:r>
            <a:rPr lang="fr-FR" sz="1800" kern="1200" dirty="0">
              <a:solidFill>
                <a:srgbClr val="0000FF"/>
              </a:solidFill>
            </a:rPr>
            <a:t> </a:t>
          </a:r>
          <a:r>
            <a:rPr lang="fr-FR" sz="1800" kern="1200" dirty="0" err="1">
              <a:solidFill>
                <a:srgbClr val="0000FF"/>
              </a:solidFill>
            </a:rPr>
            <a:t>access</a:t>
          </a:r>
          <a:endParaRPr lang="en-MU" sz="1800" kern="1200" dirty="0">
            <a:solidFill>
              <a:srgbClr val="0000FF"/>
            </a:solidFill>
          </a:endParaRPr>
        </a:p>
      </dsp:txBody>
      <dsp:txXfrm>
        <a:off x="6008522" y="37435"/>
        <a:ext cx="1900194" cy="1112429"/>
      </dsp:txXfrm>
    </dsp:sp>
    <dsp:sp modelId="{C399CFAB-125C-403F-BF6B-17DC6B93548F}">
      <dsp:nvSpPr>
        <dsp:cNvPr id="0" name=""/>
        <dsp:cNvSpPr/>
      </dsp:nvSpPr>
      <dsp:spPr>
        <a:xfrm rot="5400000">
          <a:off x="5635541" y="2418495"/>
          <a:ext cx="1470784" cy="177247"/>
        </a:xfrm>
        <a:prstGeom prst="rect">
          <a:avLst/>
        </a:prstGeom>
        <a:solidFill>
          <a:schemeClr val="accent4">
            <a:hueOff val="1234076"/>
            <a:satOff val="5349"/>
            <a:lumOff val="35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6D0AB9-472E-409E-A7C4-EEBE35C92C63}">
      <dsp:nvSpPr>
        <dsp:cNvPr id="0" name=""/>
        <dsp:cNvSpPr/>
      </dsp:nvSpPr>
      <dsp:spPr>
        <a:xfrm>
          <a:off x="5973913" y="1479886"/>
          <a:ext cx="1969412" cy="1181647"/>
        </a:xfrm>
        <a:prstGeom prst="roundRect">
          <a:avLst>
            <a:gd name="adj" fmla="val 10000"/>
          </a:avLst>
        </a:prstGeom>
        <a:solidFill>
          <a:schemeClr val="accent4">
            <a:hueOff val="1139147"/>
            <a:satOff val="4938"/>
            <a:lumOff val="325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 err="1">
              <a:solidFill>
                <a:srgbClr val="0000FF"/>
              </a:solidFill>
            </a:rPr>
            <a:t>Lack</a:t>
          </a:r>
          <a:r>
            <a:rPr lang="fr-FR" sz="1800" kern="1200" dirty="0">
              <a:solidFill>
                <a:srgbClr val="0000FF"/>
              </a:solidFill>
            </a:rPr>
            <a:t> of </a:t>
          </a:r>
          <a:r>
            <a:rPr lang="fr-FR" sz="1800" kern="1200" dirty="0" err="1">
              <a:solidFill>
                <a:srgbClr val="0000FF"/>
              </a:solidFill>
            </a:rPr>
            <a:t>Knowledge</a:t>
          </a:r>
          <a:r>
            <a:rPr lang="fr-FR" sz="1800" kern="1200" dirty="0">
              <a:solidFill>
                <a:srgbClr val="0000FF"/>
              </a:solidFill>
            </a:rPr>
            <a:t> of </a:t>
          </a:r>
          <a:r>
            <a:rPr lang="fr-FR" sz="1800" kern="1200" dirty="0" err="1">
              <a:solidFill>
                <a:srgbClr val="0000FF"/>
              </a:solidFill>
            </a:rPr>
            <a:t>markets</a:t>
          </a:r>
          <a:r>
            <a:rPr lang="fr-FR" sz="1800" kern="1200" dirty="0">
              <a:solidFill>
                <a:srgbClr val="0000FF"/>
              </a:solidFill>
            </a:rPr>
            <a:t> to </a:t>
          </a:r>
          <a:r>
            <a:rPr lang="fr-FR" sz="1800" kern="1200" dirty="0" err="1">
              <a:solidFill>
                <a:srgbClr val="0000FF"/>
              </a:solidFill>
            </a:rPr>
            <a:t>be</a:t>
          </a:r>
          <a:r>
            <a:rPr lang="fr-FR" sz="1800" kern="1200" dirty="0">
              <a:solidFill>
                <a:srgbClr val="0000FF"/>
              </a:solidFill>
            </a:rPr>
            <a:t> </a:t>
          </a:r>
          <a:r>
            <a:rPr lang="fr-FR" sz="1800" kern="1200" dirty="0" err="1">
              <a:solidFill>
                <a:srgbClr val="0000FF"/>
              </a:solidFill>
            </a:rPr>
            <a:t>targetted</a:t>
          </a:r>
          <a:endParaRPr lang="en-MU" sz="1800" kern="1200" dirty="0">
            <a:solidFill>
              <a:srgbClr val="0000FF"/>
            </a:solidFill>
          </a:endParaRPr>
        </a:p>
      </dsp:txBody>
      <dsp:txXfrm>
        <a:off x="6008522" y="1514495"/>
        <a:ext cx="1900194" cy="1112429"/>
      </dsp:txXfrm>
    </dsp:sp>
    <dsp:sp modelId="{EF6A914A-F080-4902-9A36-4333890E2072}">
      <dsp:nvSpPr>
        <dsp:cNvPr id="0" name=""/>
        <dsp:cNvSpPr/>
      </dsp:nvSpPr>
      <dsp:spPr>
        <a:xfrm rot="5400000">
          <a:off x="5635541" y="3895554"/>
          <a:ext cx="1470784" cy="177247"/>
        </a:xfrm>
        <a:prstGeom prst="rect">
          <a:avLst/>
        </a:prstGeom>
        <a:solidFill>
          <a:schemeClr val="accent4">
            <a:hueOff val="1371195"/>
            <a:satOff val="5943"/>
            <a:lumOff val="3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874A57-6C5A-4DBA-8656-B60F31B907AB}">
      <dsp:nvSpPr>
        <dsp:cNvPr id="0" name=""/>
        <dsp:cNvSpPr/>
      </dsp:nvSpPr>
      <dsp:spPr>
        <a:xfrm>
          <a:off x="5973913" y="2956945"/>
          <a:ext cx="1969412" cy="1181647"/>
        </a:xfrm>
        <a:prstGeom prst="roundRect">
          <a:avLst>
            <a:gd name="adj" fmla="val 10000"/>
          </a:avLst>
        </a:prstGeom>
        <a:solidFill>
          <a:schemeClr val="accent4">
            <a:hueOff val="1265719"/>
            <a:satOff val="5486"/>
            <a:lumOff val="362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>
              <a:solidFill>
                <a:srgbClr val="0000FF"/>
              </a:solidFill>
            </a:rPr>
            <a:t>Lack of knowledge of export clients</a:t>
          </a:r>
          <a:endParaRPr lang="en-MU" sz="1800" kern="1200" dirty="0">
            <a:solidFill>
              <a:srgbClr val="0000FF"/>
            </a:solidFill>
          </a:endParaRPr>
        </a:p>
      </dsp:txBody>
      <dsp:txXfrm>
        <a:off x="6008522" y="2991554"/>
        <a:ext cx="1900194" cy="1112429"/>
      </dsp:txXfrm>
    </dsp:sp>
    <dsp:sp modelId="{1E3ADCC8-F918-45DC-B9F8-F596D1ED7986}">
      <dsp:nvSpPr>
        <dsp:cNvPr id="0" name=""/>
        <dsp:cNvSpPr/>
      </dsp:nvSpPr>
      <dsp:spPr>
        <a:xfrm>
          <a:off x="6374071" y="4634084"/>
          <a:ext cx="2613043" cy="177247"/>
        </a:xfrm>
        <a:prstGeom prst="rect">
          <a:avLst/>
        </a:prstGeom>
        <a:solidFill>
          <a:schemeClr val="accent4">
            <a:hueOff val="1508315"/>
            <a:satOff val="6538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9F5141-F4D3-4F4B-A917-048D1EC06EC9}">
      <dsp:nvSpPr>
        <dsp:cNvPr id="0" name=""/>
        <dsp:cNvSpPr/>
      </dsp:nvSpPr>
      <dsp:spPr>
        <a:xfrm>
          <a:off x="5973913" y="4434005"/>
          <a:ext cx="1969412" cy="1181647"/>
        </a:xfrm>
        <a:prstGeom prst="roundRect">
          <a:avLst>
            <a:gd name="adj" fmla="val 10000"/>
          </a:avLst>
        </a:prstGeom>
        <a:solidFill>
          <a:schemeClr val="accent4">
            <a:hueOff val="1392290"/>
            <a:satOff val="6035"/>
            <a:lumOff val="398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 err="1">
              <a:solidFill>
                <a:srgbClr val="0000FF"/>
              </a:solidFill>
            </a:rPr>
            <a:t>Lack</a:t>
          </a:r>
          <a:r>
            <a:rPr lang="fr-FR" sz="1800" kern="1200" dirty="0">
              <a:solidFill>
                <a:srgbClr val="0000FF"/>
              </a:solidFill>
            </a:rPr>
            <a:t> of </a:t>
          </a:r>
          <a:r>
            <a:rPr lang="fr-FR" sz="1800" kern="1200" dirty="0" err="1">
              <a:solidFill>
                <a:srgbClr val="0000FF"/>
              </a:solidFill>
            </a:rPr>
            <a:t>knowledge</a:t>
          </a:r>
          <a:r>
            <a:rPr lang="fr-FR" sz="1800" kern="1200" dirty="0">
              <a:solidFill>
                <a:srgbClr val="0000FF"/>
              </a:solidFill>
            </a:rPr>
            <a:t> on marketing of </a:t>
          </a:r>
          <a:r>
            <a:rPr lang="fr-FR" sz="1800" kern="1200" dirty="0" err="1">
              <a:solidFill>
                <a:srgbClr val="0000FF"/>
              </a:solidFill>
            </a:rPr>
            <a:t>products</a:t>
          </a:r>
          <a:endParaRPr lang="en-MU" sz="1800" kern="1200" dirty="0">
            <a:solidFill>
              <a:srgbClr val="0000FF"/>
            </a:solidFill>
          </a:endParaRPr>
        </a:p>
      </dsp:txBody>
      <dsp:txXfrm>
        <a:off x="6008522" y="4468614"/>
        <a:ext cx="1900194" cy="1112429"/>
      </dsp:txXfrm>
    </dsp:sp>
    <dsp:sp modelId="{9470C963-9C4F-47B0-895C-B0E1FD7DD449}">
      <dsp:nvSpPr>
        <dsp:cNvPr id="0" name=""/>
        <dsp:cNvSpPr/>
      </dsp:nvSpPr>
      <dsp:spPr>
        <a:xfrm rot="16200000">
          <a:off x="8254860" y="3895554"/>
          <a:ext cx="1470784" cy="177247"/>
        </a:xfrm>
        <a:prstGeom prst="rect">
          <a:avLst/>
        </a:prstGeom>
        <a:solidFill>
          <a:schemeClr val="accent4">
            <a:hueOff val="1645434"/>
            <a:satOff val="7132"/>
            <a:lumOff val="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35A96E-3622-4986-BEC5-4320F6C38856}">
      <dsp:nvSpPr>
        <dsp:cNvPr id="0" name=""/>
        <dsp:cNvSpPr/>
      </dsp:nvSpPr>
      <dsp:spPr>
        <a:xfrm>
          <a:off x="8593232" y="4434005"/>
          <a:ext cx="1969412" cy="1181647"/>
        </a:xfrm>
        <a:prstGeom prst="roundRect">
          <a:avLst>
            <a:gd name="adj" fmla="val 10000"/>
          </a:avLst>
        </a:prstGeom>
        <a:solidFill>
          <a:schemeClr val="accent4">
            <a:hueOff val="1518862"/>
            <a:satOff val="6583"/>
            <a:lumOff val="434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>
              <a:solidFill>
                <a:srgbClr val="0000FF"/>
              </a:solidFill>
            </a:rPr>
            <a:t>Problems with quality on export markets</a:t>
          </a:r>
          <a:endParaRPr lang="en-MU" sz="1800" kern="1200" dirty="0">
            <a:solidFill>
              <a:srgbClr val="0000FF"/>
            </a:solidFill>
          </a:endParaRPr>
        </a:p>
      </dsp:txBody>
      <dsp:txXfrm>
        <a:off x="8627841" y="4468614"/>
        <a:ext cx="1900194" cy="1112429"/>
      </dsp:txXfrm>
    </dsp:sp>
    <dsp:sp modelId="{A40AB2E6-84DD-4C10-920A-F2F6B55287C9}">
      <dsp:nvSpPr>
        <dsp:cNvPr id="0" name=""/>
        <dsp:cNvSpPr/>
      </dsp:nvSpPr>
      <dsp:spPr>
        <a:xfrm>
          <a:off x="8593232" y="2956945"/>
          <a:ext cx="1969412" cy="1181647"/>
        </a:xfrm>
        <a:prstGeom prst="roundRect">
          <a:avLst>
            <a:gd name="adj" fmla="val 10000"/>
          </a:avLst>
        </a:prstGeom>
        <a:solidFill>
          <a:schemeClr val="accent4">
            <a:hueOff val="1645434"/>
            <a:satOff val="7132"/>
            <a:lumOff val="4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rgbClr val="0000FF"/>
              </a:solidFill>
            </a:rPr>
            <a:t>Limited export client </a:t>
          </a:r>
          <a:r>
            <a:rPr lang="fr-FR" sz="1800" kern="1200" dirty="0" err="1">
              <a:solidFill>
                <a:srgbClr val="0000FF"/>
              </a:solidFill>
            </a:rPr>
            <a:t>database</a:t>
          </a:r>
          <a:endParaRPr lang="en-MU" sz="1800" kern="1200" dirty="0">
            <a:solidFill>
              <a:srgbClr val="0000FF"/>
            </a:solidFill>
          </a:endParaRPr>
        </a:p>
      </dsp:txBody>
      <dsp:txXfrm>
        <a:off x="8627841" y="2991554"/>
        <a:ext cx="1900194" cy="111242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EE20B3-4D5D-4847-9579-673F74ED010D}">
      <dsp:nvSpPr>
        <dsp:cNvPr id="0" name=""/>
        <dsp:cNvSpPr/>
      </dsp:nvSpPr>
      <dsp:spPr>
        <a:xfrm rot="5400000">
          <a:off x="-602230" y="606157"/>
          <a:ext cx="4014871" cy="2810410"/>
        </a:xfrm>
        <a:prstGeom prst="chevron">
          <a:avLst/>
        </a:prstGeom>
        <a:solidFill>
          <a:schemeClr val="accent6">
            <a:lumMod val="20000"/>
            <a:lumOff val="8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tx1"/>
              </a:solidFill>
            </a:rPr>
            <a:t>Result 1.1: Enhanced capacities of quality and standards in support of SMEs’ competitiveness attained </a:t>
          </a:r>
          <a:endParaRPr lang="en-MU" sz="2400" kern="1200" dirty="0">
            <a:solidFill>
              <a:schemeClr val="tx1"/>
            </a:solidFill>
          </a:endParaRPr>
        </a:p>
      </dsp:txBody>
      <dsp:txXfrm rot="-5400000">
        <a:off x="1" y="1409131"/>
        <a:ext cx="2810410" cy="1204461"/>
      </dsp:txXfrm>
    </dsp:sp>
    <dsp:sp modelId="{FEB7CD73-17D8-45CE-B133-485A6859049C}">
      <dsp:nvSpPr>
        <dsp:cNvPr id="0" name=""/>
        <dsp:cNvSpPr/>
      </dsp:nvSpPr>
      <dsp:spPr>
        <a:xfrm rot="5400000">
          <a:off x="5128885" y="-2314548"/>
          <a:ext cx="2611039" cy="72479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/>
            <a:t>Quality management appears to be one of the main challenges faced by the selected businesses.</a:t>
          </a:r>
          <a:endParaRPr lang="en-MU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/>
            <a:t>Visiting the SMEs allowed for an assessment of their individual needs. The key issues are related to their management, production processes and products. </a:t>
          </a:r>
          <a:endParaRPr lang="en-MU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/>
            <a:t>Development of a Quality Standards Guide which was validated at a one day workshop held with the selected SMEs</a:t>
          </a:r>
          <a:endParaRPr lang="en-MU" sz="2100" kern="1200"/>
        </a:p>
      </dsp:txBody>
      <dsp:txXfrm rot="-5400000">
        <a:off x="2810410" y="131387"/>
        <a:ext cx="7120529" cy="23561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2D5B9A-B185-410E-BC45-58E72A9A2F1D}">
      <dsp:nvSpPr>
        <dsp:cNvPr id="0" name=""/>
        <dsp:cNvSpPr/>
      </dsp:nvSpPr>
      <dsp:spPr>
        <a:xfrm rot="5400000">
          <a:off x="-815289" y="1184005"/>
          <a:ext cx="4297476" cy="2666897"/>
        </a:xfrm>
        <a:prstGeom prst="chevron">
          <a:avLst/>
        </a:prstGeom>
        <a:solidFill>
          <a:schemeClr val="accent6">
            <a:lumMod val="20000"/>
            <a:lumOff val="8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>
              <a:solidFill>
                <a:schemeClr val="tx1"/>
              </a:solidFill>
            </a:rPr>
            <a:t>Result 1.2: Increased access to business intelligence services by SMEs</a:t>
          </a:r>
          <a:endParaRPr lang="en-MU" sz="2300" kern="1200" dirty="0">
            <a:solidFill>
              <a:schemeClr val="tx1"/>
            </a:solidFill>
          </a:endParaRPr>
        </a:p>
      </dsp:txBody>
      <dsp:txXfrm rot="-5400000">
        <a:off x="1" y="1702165"/>
        <a:ext cx="2666897" cy="1630579"/>
      </dsp:txXfrm>
    </dsp:sp>
    <dsp:sp modelId="{D9B60D9A-A416-4927-9139-20893F24DB1B}">
      <dsp:nvSpPr>
        <dsp:cNvPr id="0" name=""/>
        <dsp:cNvSpPr/>
      </dsp:nvSpPr>
      <dsp:spPr>
        <a:xfrm rot="5400000">
          <a:off x="4956840" y="-2289521"/>
          <a:ext cx="3700615" cy="8280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Developing a business model for an European Business Information centre (EBIC). </a:t>
          </a:r>
          <a:endParaRPr lang="en-M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The proposed solutions are based on three case studies, i.e. Zimbabwe, Malaysia and Singapore’s experience in delivering export promotion and business intelligence services</a:t>
          </a:r>
          <a:endParaRPr lang="en-M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Initially to be hosted by Enterprise Mauritius</a:t>
          </a:r>
          <a:endParaRPr lang="en-M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Institutional Reforms lead to creation of Economic Development Board (EDB) regrouping Enterprise Mauritius, Board of Investment and Financial Services Promotion Agency</a:t>
          </a:r>
          <a:endParaRPr lang="en-M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Proposed assistance to the creation of the EBIC</a:t>
          </a:r>
          <a:endParaRPr lang="en-MU" sz="2000" kern="1200" dirty="0"/>
        </a:p>
      </dsp:txBody>
      <dsp:txXfrm rot="-5400000">
        <a:off x="2666897" y="181071"/>
        <a:ext cx="8099853" cy="333931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FBD322-A974-4497-AFF1-25D1AFD55A3C}">
      <dsp:nvSpPr>
        <dsp:cNvPr id="0" name=""/>
        <dsp:cNvSpPr/>
      </dsp:nvSpPr>
      <dsp:spPr>
        <a:xfrm rot="5400000">
          <a:off x="-493989" y="1199934"/>
          <a:ext cx="3293264" cy="2305284"/>
        </a:xfrm>
        <a:prstGeom prst="chevron">
          <a:avLst/>
        </a:prstGeom>
        <a:solidFill>
          <a:schemeClr val="accent6">
            <a:lumMod val="20000"/>
            <a:lumOff val="8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chemeClr val="tx1"/>
              </a:solidFill>
            </a:rPr>
            <a:t>Activity 2.1.1: Delivering business development and export marketing services for enterprises including women-owned businesses</a:t>
          </a:r>
          <a:endParaRPr lang="en-MU" sz="2000" b="1" kern="1200" dirty="0">
            <a:solidFill>
              <a:schemeClr val="tx1"/>
            </a:solidFill>
          </a:endParaRPr>
        </a:p>
      </dsp:txBody>
      <dsp:txXfrm rot="-5400000">
        <a:off x="1" y="1858586"/>
        <a:ext cx="2305284" cy="987980"/>
      </dsp:txXfrm>
    </dsp:sp>
    <dsp:sp modelId="{78F296D5-4BA7-4B55-AC7F-7A38BE99B8D4}">
      <dsp:nvSpPr>
        <dsp:cNvPr id="0" name=""/>
        <dsp:cNvSpPr/>
      </dsp:nvSpPr>
      <dsp:spPr>
        <a:xfrm rot="5400000">
          <a:off x="4883047" y="-2553610"/>
          <a:ext cx="3505333" cy="86608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300" kern="1200"/>
            <a:t>Individual coaching sessions </a:t>
          </a:r>
          <a:endParaRPr lang="en-MU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300" kern="1200" dirty="0"/>
            <a:t>Use of existing market access and export development opportunities through increased understanding of competitors (regional and international) and development of a core competitive advantage. </a:t>
          </a:r>
          <a:endParaRPr lang="en-M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300" kern="1200" dirty="0"/>
            <a:t>The methodology used to achieve these results is the Business Model Canvas approach which leads to defining a Unique Selling Proposition (USP) of each company, defining the Value Proposition to the client.</a:t>
          </a:r>
          <a:endParaRPr lang="en-MU" sz="2300" kern="1200" dirty="0"/>
        </a:p>
      </dsp:txBody>
      <dsp:txXfrm rot="-5400000">
        <a:off x="2305285" y="195268"/>
        <a:ext cx="8489742" cy="316310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3E3038-CEA6-4A94-9562-978BDD1C5FD6}">
      <dsp:nvSpPr>
        <dsp:cNvPr id="0" name=""/>
        <dsp:cNvSpPr/>
      </dsp:nvSpPr>
      <dsp:spPr>
        <a:xfrm>
          <a:off x="0" y="476316"/>
          <a:ext cx="6797675" cy="1113840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solidFill>
                <a:schemeClr val="tx1"/>
              </a:solidFill>
            </a:rPr>
            <a:t>Selection of SMEs by stakeholders and consultants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4373" y="530689"/>
        <a:ext cx="6688929" cy="1005094"/>
      </dsp:txXfrm>
    </dsp:sp>
    <dsp:sp modelId="{E884F287-50F0-45CD-9211-9E941C3656C1}">
      <dsp:nvSpPr>
        <dsp:cNvPr id="0" name=""/>
        <dsp:cNvSpPr/>
      </dsp:nvSpPr>
      <dsp:spPr>
        <a:xfrm>
          <a:off x="0" y="1670796"/>
          <a:ext cx="6797675" cy="1113840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solidFill>
                <a:schemeClr val="tx1"/>
              </a:solidFill>
            </a:rPr>
            <a:t>Handholding aspect of each individual SME by the consultants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4373" y="1725169"/>
        <a:ext cx="6688929" cy="1005094"/>
      </dsp:txXfrm>
    </dsp:sp>
    <dsp:sp modelId="{5879E358-7230-44A9-B0F3-4694F5A4C547}">
      <dsp:nvSpPr>
        <dsp:cNvPr id="0" name=""/>
        <dsp:cNvSpPr/>
      </dsp:nvSpPr>
      <dsp:spPr>
        <a:xfrm>
          <a:off x="0" y="2865276"/>
          <a:ext cx="6797675" cy="1113840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5875" cap="flat" cmpd="sng" algn="ctr">
          <a:solidFill>
            <a:schemeClr val="accent4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solidFill>
                <a:schemeClr val="tx1"/>
              </a:solidFill>
            </a:rPr>
            <a:t>Each enterprise is being visited by the Consultants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4373" y="2919649"/>
        <a:ext cx="6688929" cy="1005094"/>
      </dsp:txXfrm>
    </dsp:sp>
    <dsp:sp modelId="{9AE0A8FA-2E0A-4352-8DF0-BC436082349C}">
      <dsp:nvSpPr>
        <dsp:cNvPr id="0" name=""/>
        <dsp:cNvSpPr/>
      </dsp:nvSpPr>
      <dsp:spPr>
        <a:xfrm>
          <a:off x="0" y="4059756"/>
          <a:ext cx="6797675" cy="111384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solidFill>
                <a:schemeClr val="tx1"/>
              </a:solidFill>
            </a:rPr>
            <a:t>Working on their weaknesses and providing solutions to improve their performance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4373" y="4114129"/>
        <a:ext cx="6688929" cy="10050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B175-88B0-4D87-A678-60E95EABDBBD}" type="datetimeFigureOut">
              <a:rPr lang="en-MU" smtClean="0"/>
              <a:t>19/02/2018</a:t>
            </a:fld>
            <a:endParaRPr lang="en-M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7B5-AD3F-4D7A-814D-6AE73B525519}" type="slidenum">
              <a:rPr lang="en-MU" smtClean="0"/>
              <a:t>‹#›</a:t>
            </a:fld>
            <a:endParaRPr lang="en-M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666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B175-88B0-4D87-A678-60E95EABDBBD}" type="datetimeFigureOut">
              <a:rPr lang="en-MU" smtClean="0"/>
              <a:t>19/02/2018</a:t>
            </a:fld>
            <a:endParaRPr lang="en-M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7B5-AD3F-4D7A-814D-6AE73B525519}" type="slidenum">
              <a:rPr lang="en-MU" smtClean="0"/>
              <a:t>‹#›</a:t>
            </a:fld>
            <a:endParaRPr lang="en-MU"/>
          </a:p>
        </p:txBody>
      </p:sp>
    </p:spTree>
    <p:extLst>
      <p:ext uri="{BB962C8B-B14F-4D97-AF65-F5344CB8AC3E}">
        <p14:creationId xmlns:p14="http://schemas.microsoft.com/office/powerpoint/2010/main" val="195467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B175-88B0-4D87-A678-60E95EABDBBD}" type="datetimeFigureOut">
              <a:rPr lang="en-MU" smtClean="0"/>
              <a:t>19/02/2018</a:t>
            </a:fld>
            <a:endParaRPr lang="en-M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7B5-AD3F-4D7A-814D-6AE73B525519}" type="slidenum">
              <a:rPr lang="en-MU" smtClean="0"/>
              <a:t>‹#›</a:t>
            </a:fld>
            <a:endParaRPr lang="en-MU"/>
          </a:p>
        </p:txBody>
      </p:sp>
    </p:spTree>
    <p:extLst>
      <p:ext uri="{BB962C8B-B14F-4D97-AF65-F5344CB8AC3E}">
        <p14:creationId xmlns:p14="http://schemas.microsoft.com/office/powerpoint/2010/main" val="279631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B175-88B0-4D87-A678-60E95EABDBBD}" type="datetimeFigureOut">
              <a:rPr lang="en-MU" smtClean="0"/>
              <a:t>19/02/2018</a:t>
            </a:fld>
            <a:endParaRPr lang="en-M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7B5-AD3F-4D7A-814D-6AE73B525519}" type="slidenum">
              <a:rPr lang="en-MU" smtClean="0"/>
              <a:t>‹#›</a:t>
            </a:fld>
            <a:endParaRPr lang="en-MU"/>
          </a:p>
        </p:txBody>
      </p:sp>
    </p:spTree>
    <p:extLst>
      <p:ext uri="{BB962C8B-B14F-4D97-AF65-F5344CB8AC3E}">
        <p14:creationId xmlns:p14="http://schemas.microsoft.com/office/powerpoint/2010/main" val="929691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B175-88B0-4D87-A678-60E95EABDBBD}" type="datetimeFigureOut">
              <a:rPr lang="en-MU" smtClean="0"/>
              <a:t>19/02/2018</a:t>
            </a:fld>
            <a:endParaRPr lang="en-M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7B5-AD3F-4D7A-814D-6AE73B525519}" type="slidenum">
              <a:rPr lang="en-MU" smtClean="0"/>
              <a:t>‹#›</a:t>
            </a:fld>
            <a:endParaRPr lang="en-M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283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B175-88B0-4D87-A678-60E95EABDBBD}" type="datetimeFigureOut">
              <a:rPr lang="en-MU" smtClean="0"/>
              <a:t>19/02/2018</a:t>
            </a:fld>
            <a:endParaRPr lang="en-M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7B5-AD3F-4D7A-814D-6AE73B525519}" type="slidenum">
              <a:rPr lang="en-MU" smtClean="0"/>
              <a:t>‹#›</a:t>
            </a:fld>
            <a:endParaRPr lang="en-MU"/>
          </a:p>
        </p:txBody>
      </p:sp>
    </p:spTree>
    <p:extLst>
      <p:ext uri="{BB962C8B-B14F-4D97-AF65-F5344CB8AC3E}">
        <p14:creationId xmlns:p14="http://schemas.microsoft.com/office/powerpoint/2010/main" val="298793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B175-88B0-4D87-A678-60E95EABDBBD}" type="datetimeFigureOut">
              <a:rPr lang="en-MU" smtClean="0"/>
              <a:t>19/02/2018</a:t>
            </a:fld>
            <a:endParaRPr lang="en-M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7B5-AD3F-4D7A-814D-6AE73B525519}" type="slidenum">
              <a:rPr lang="en-MU" smtClean="0"/>
              <a:t>‹#›</a:t>
            </a:fld>
            <a:endParaRPr lang="en-MU"/>
          </a:p>
        </p:txBody>
      </p:sp>
    </p:spTree>
    <p:extLst>
      <p:ext uri="{BB962C8B-B14F-4D97-AF65-F5344CB8AC3E}">
        <p14:creationId xmlns:p14="http://schemas.microsoft.com/office/powerpoint/2010/main" val="1598158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B175-88B0-4D87-A678-60E95EABDBBD}" type="datetimeFigureOut">
              <a:rPr lang="en-MU" smtClean="0"/>
              <a:t>19/02/2018</a:t>
            </a:fld>
            <a:endParaRPr lang="en-M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7B5-AD3F-4D7A-814D-6AE73B525519}" type="slidenum">
              <a:rPr lang="en-MU" smtClean="0"/>
              <a:t>‹#›</a:t>
            </a:fld>
            <a:endParaRPr lang="en-MU"/>
          </a:p>
        </p:txBody>
      </p:sp>
    </p:spTree>
    <p:extLst>
      <p:ext uri="{BB962C8B-B14F-4D97-AF65-F5344CB8AC3E}">
        <p14:creationId xmlns:p14="http://schemas.microsoft.com/office/powerpoint/2010/main" val="672540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B175-88B0-4D87-A678-60E95EABDBBD}" type="datetimeFigureOut">
              <a:rPr lang="en-MU" smtClean="0"/>
              <a:t>19/02/2018</a:t>
            </a:fld>
            <a:endParaRPr lang="en-M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M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7B5-AD3F-4D7A-814D-6AE73B525519}" type="slidenum">
              <a:rPr lang="en-MU" smtClean="0"/>
              <a:t>‹#›</a:t>
            </a:fld>
            <a:endParaRPr lang="en-MU"/>
          </a:p>
        </p:txBody>
      </p:sp>
    </p:spTree>
    <p:extLst>
      <p:ext uri="{BB962C8B-B14F-4D97-AF65-F5344CB8AC3E}">
        <p14:creationId xmlns:p14="http://schemas.microsoft.com/office/powerpoint/2010/main" val="227595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7C2B175-88B0-4D87-A678-60E95EABDBBD}" type="datetimeFigureOut">
              <a:rPr lang="en-MU" smtClean="0"/>
              <a:t>19/02/2018</a:t>
            </a:fld>
            <a:endParaRPr lang="en-M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M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C0E7B5-AD3F-4D7A-814D-6AE73B525519}" type="slidenum">
              <a:rPr lang="en-MU" smtClean="0"/>
              <a:t>‹#›</a:t>
            </a:fld>
            <a:endParaRPr lang="en-MU"/>
          </a:p>
        </p:txBody>
      </p:sp>
    </p:spTree>
    <p:extLst>
      <p:ext uri="{BB962C8B-B14F-4D97-AF65-F5344CB8AC3E}">
        <p14:creationId xmlns:p14="http://schemas.microsoft.com/office/powerpoint/2010/main" val="169239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B175-88B0-4D87-A678-60E95EABDBBD}" type="datetimeFigureOut">
              <a:rPr lang="en-MU" smtClean="0"/>
              <a:t>19/02/2018</a:t>
            </a:fld>
            <a:endParaRPr lang="en-M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7B5-AD3F-4D7A-814D-6AE73B525519}" type="slidenum">
              <a:rPr lang="en-MU" smtClean="0"/>
              <a:t>‹#›</a:t>
            </a:fld>
            <a:endParaRPr lang="en-MU"/>
          </a:p>
        </p:txBody>
      </p:sp>
    </p:spTree>
    <p:extLst>
      <p:ext uri="{BB962C8B-B14F-4D97-AF65-F5344CB8AC3E}">
        <p14:creationId xmlns:p14="http://schemas.microsoft.com/office/powerpoint/2010/main" val="37446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7C2B175-88B0-4D87-A678-60E95EABDBBD}" type="datetimeFigureOut">
              <a:rPr lang="en-MU" smtClean="0"/>
              <a:t>19/02/2018</a:t>
            </a:fld>
            <a:endParaRPr lang="en-M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M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CC0E7B5-AD3F-4D7A-814D-6AE73B525519}" type="slidenum">
              <a:rPr lang="en-MU" smtClean="0"/>
              <a:t>‹#›</a:t>
            </a:fld>
            <a:endParaRPr lang="en-M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79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E2F8D-C7EB-4D95-944F-D0A03DD6B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1"/>
            <a:ext cx="10058400" cy="3696669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>
            <a:normAutofit fontScale="90000"/>
          </a:bodyPr>
          <a:lstStyle/>
          <a:p>
            <a:pPr algn="ctr"/>
            <a:br>
              <a:rPr lang="en-GB" dirty="0">
                <a:solidFill>
                  <a:srgbClr val="7030A0"/>
                </a:solidFill>
              </a:rPr>
            </a:br>
            <a:br>
              <a:rPr lang="en-GB" dirty="0">
                <a:solidFill>
                  <a:srgbClr val="7030A0"/>
                </a:solidFill>
              </a:rPr>
            </a:br>
            <a:br>
              <a:rPr lang="en-GB" dirty="0">
                <a:solidFill>
                  <a:srgbClr val="7030A0"/>
                </a:solidFill>
              </a:rPr>
            </a:br>
            <a:br>
              <a:rPr lang="en-GB" dirty="0">
                <a:solidFill>
                  <a:srgbClr val="7030A0"/>
                </a:solidFill>
              </a:rPr>
            </a:br>
            <a:br>
              <a:rPr lang="en-GB" dirty="0">
                <a:solidFill>
                  <a:srgbClr val="7030A0"/>
                </a:solidFill>
              </a:rPr>
            </a:br>
            <a:br>
              <a:rPr lang="en-GB" dirty="0">
                <a:solidFill>
                  <a:srgbClr val="7030A0"/>
                </a:solidFill>
              </a:rPr>
            </a:br>
            <a:br>
              <a:rPr lang="en-GB" dirty="0">
                <a:solidFill>
                  <a:srgbClr val="7030A0"/>
                </a:solidFill>
              </a:rPr>
            </a:br>
            <a:br>
              <a:rPr lang="en-GB" dirty="0">
                <a:solidFill>
                  <a:srgbClr val="7030A0"/>
                </a:solidFill>
              </a:rPr>
            </a:br>
            <a:br>
              <a:rPr lang="en-GB" dirty="0">
                <a:solidFill>
                  <a:srgbClr val="7030A0"/>
                </a:solidFill>
              </a:rPr>
            </a:br>
            <a:br>
              <a:rPr lang="en-GB" dirty="0">
                <a:solidFill>
                  <a:srgbClr val="7030A0"/>
                </a:solidFill>
              </a:rPr>
            </a:br>
            <a:r>
              <a:rPr lang="en-GB" sz="6700" dirty="0">
                <a:solidFill>
                  <a:srgbClr val="0000FF"/>
                </a:solidFill>
              </a:rPr>
              <a:t>ENHANCING COMPETITIVENESS OF EXPORTING SMES UNDER THE ECONOMIC PARTNERSHIP AGREEMENT</a:t>
            </a:r>
            <a:endParaRPr lang="en-MU" sz="6700" dirty="0">
              <a:solidFill>
                <a:srgbClr val="0000FF"/>
              </a:solidFill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E1D287D-A6C7-4866-9568-A25340EF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548939"/>
          </a:xfrm>
        </p:spPr>
        <p:txBody>
          <a:bodyPr>
            <a:normAutofit/>
          </a:bodyPr>
          <a:lstStyle/>
          <a:p>
            <a:r>
              <a:rPr lang="en-US" sz="2200" b="1" dirty="0">
                <a:solidFill>
                  <a:srgbClr val="0E1E96"/>
                </a:solidFill>
              </a:rPr>
              <a:t>Knowledge sharing on trade and investment Good practices</a:t>
            </a:r>
          </a:p>
          <a:p>
            <a:r>
              <a:rPr lang="en-US" sz="2200" b="1" dirty="0">
                <a:solidFill>
                  <a:srgbClr val="0E1E96"/>
                </a:solidFill>
              </a:rPr>
              <a:t>TRADECOM II PROGRAMME</a:t>
            </a:r>
          </a:p>
          <a:p>
            <a:r>
              <a:rPr lang="en-US" sz="1700" dirty="0">
                <a:solidFill>
                  <a:srgbClr val="0E1E96"/>
                </a:solidFill>
              </a:rPr>
              <a:t>22 February 2018</a:t>
            </a:r>
          </a:p>
          <a:p>
            <a:endParaRPr lang="en-MU" dirty="0"/>
          </a:p>
        </p:txBody>
      </p:sp>
    </p:spTree>
    <p:extLst>
      <p:ext uri="{BB962C8B-B14F-4D97-AF65-F5344CB8AC3E}">
        <p14:creationId xmlns:p14="http://schemas.microsoft.com/office/powerpoint/2010/main" val="3843146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6FC61-F459-4005-9F6A-B8BCE4DD9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30997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Findings on Quality Management </a:t>
            </a:r>
            <a:endParaRPr lang="en-MU" dirty="0">
              <a:solidFill>
                <a:srgbClr val="0000FF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9C7A331-7838-486A-ABA6-70DC1144E2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4094349"/>
              </p:ext>
            </p:extLst>
          </p:nvPr>
        </p:nvGraphicFramePr>
        <p:xfrm>
          <a:off x="1178560" y="1117600"/>
          <a:ext cx="10200640" cy="55878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3874">
                  <a:extLst>
                    <a:ext uri="{9D8B030D-6E8A-4147-A177-3AD203B41FA5}">
                      <a16:colId xmlns:a16="http://schemas.microsoft.com/office/drawing/2014/main" val="2362618080"/>
                    </a:ext>
                  </a:extLst>
                </a:gridCol>
                <a:gridCol w="1594886">
                  <a:extLst>
                    <a:ext uri="{9D8B030D-6E8A-4147-A177-3AD203B41FA5}">
                      <a16:colId xmlns:a16="http://schemas.microsoft.com/office/drawing/2014/main" val="2234918341"/>
                    </a:ext>
                  </a:extLst>
                </a:gridCol>
                <a:gridCol w="1724020">
                  <a:extLst>
                    <a:ext uri="{9D8B030D-6E8A-4147-A177-3AD203B41FA5}">
                      <a16:colId xmlns:a16="http://schemas.microsoft.com/office/drawing/2014/main" val="1766607006"/>
                    </a:ext>
                  </a:extLst>
                </a:gridCol>
                <a:gridCol w="1724020">
                  <a:extLst>
                    <a:ext uri="{9D8B030D-6E8A-4147-A177-3AD203B41FA5}">
                      <a16:colId xmlns:a16="http://schemas.microsoft.com/office/drawing/2014/main" val="1690399232"/>
                    </a:ext>
                  </a:extLst>
                </a:gridCol>
                <a:gridCol w="1633515">
                  <a:extLst>
                    <a:ext uri="{9D8B030D-6E8A-4147-A177-3AD203B41FA5}">
                      <a16:colId xmlns:a16="http://schemas.microsoft.com/office/drawing/2014/main" val="796133357"/>
                    </a:ext>
                  </a:extLst>
                </a:gridCol>
                <a:gridCol w="2110325">
                  <a:extLst>
                    <a:ext uri="{9D8B030D-6E8A-4147-A177-3AD203B41FA5}">
                      <a16:colId xmlns:a16="http://schemas.microsoft.com/office/drawing/2014/main" val="1761776312"/>
                    </a:ext>
                  </a:extLst>
                </a:gridCol>
              </a:tblGrid>
              <a:tr h="1646014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Sector</a:t>
                      </a:r>
                      <a:endParaRPr lang="en-M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Number of companies visited</a:t>
                      </a:r>
                      <a:endParaRPr lang="en-M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Companies complying with some international standards</a:t>
                      </a:r>
                      <a:endParaRPr lang="en-M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Companies seeking to comply with (more) international standards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Companies looking for support on compliance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Type of support needed</a:t>
                      </a:r>
                      <a:endParaRPr lang="en-M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1676052"/>
                  </a:ext>
                </a:extLst>
              </a:tr>
              <a:tr h="321130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Apparel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M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202628"/>
                  </a:ext>
                </a:extLst>
              </a:tr>
              <a:tr h="1576453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Agro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-food</a:t>
                      </a:r>
                      <a:endParaRPr lang="en-M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Information about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EU rules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ISO 9001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HACCP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4695060"/>
                  </a:ext>
                </a:extLst>
              </a:tr>
              <a:tr h="321130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IT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(1)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M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M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3362511"/>
                  </a:ext>
                </a:extLst>
              </a:tr>
              <a:tr h="548671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Jewellery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M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Information about ISO 9001</a:t>
                      </a:r>
                      <a:endParaRPr lang="en-M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0013001"/>
                  </a:ext>
                </a:extLst>
              </a:tr>
              <a:tr h="548671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Others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M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Information about ISO 9001</a:t>
                      </a:r>
                      <a:endParaRPr lang="en-M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9569641"/>
                  </a:ext>
                </a:extLst>
              </a:tr>
              <a:tr h="321130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14 (+1)</a:t>
                      </a:r>
                      <a:endParaRPr lang="en-M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M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M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M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38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231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Project Implementation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139975-1ACD-4085-A886-2D4B616182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7500374"/>
              </p:ext>
            </p:extLst>
          </p:nvPr>
        </p:nvGraphicFramePr>
        <p:xfrm>
          <a:off x="838200" y="1825624"/>
          <a:ext cx="10947400" cy="4666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2656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Project Implementation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37CD3EF-0312-4033-BB76-C42926B17A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0599956"/>
              </p:ext>
            </p:extLst>
          </p:nvPr>
        </p:nvGraphicFramePr>
        <p:xfrm>
          <a:off x="721360" y="1737360"/>
          <a:ext cx="1096614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5036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9F5E263C-FB7E-4A3E-AD04-5140CD3D1D9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9E65ED8C-90F7-4EB0-ACCB-64AEF411E8B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6604E3BF-88F7-4D19-BEC9-8486966EA46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r>
              <a:rPr lang="en-US" sz="3600" b="1">
                <a:solidFill>
                  <a:schemeClr val="tx2"/>
                </a:solidFill>
              </a:rPr>
              <a:t>HOW THE TRADECOM PROJECT DIFFERS FROM OTHER PROJECTS</a:t>
            </a:r>
            <a:endParaRPr lang="en-US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7446905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0971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30">
            <a:extLst>
              <a:ext uri="{FF2B5EF4-FFF2-40B4-BE49-F238E27FC236}">
                <a16:creationId xmlns:a16="http://schemas.microsoft.com/office/drawing/2014/main" id="{9F5E263C-FB7E-4A3E-AD04-5140CD3D1D9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32">
            <a:extLst>
              <a:ext uri="{FF2B5EF4-FFF2-40B4-BE49-F238E27FC236}">
                <a16:creationId xmlns:a16="http://schemas.microsoft.com/office/drawing/2014/main" id="{9E65ED8C-90F7-4EB0-ACCB-64AEF411E8B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34">
            <a:extLst>
              <a:ext uri="{FF2B5EF4-FFF2-40B4-BE49-F238E27FC236}">
                <a16:creationId xmlns:a16="http://schemas.microsoft.com/office/drawing/2014/main" id="{6604E3BF-88F7-4D19-BEC9-8486966EA46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Project Sustainability</a:t>
            </a:r>
          </a:p>
        </p:txBody>
      </p:sp>
      <p:graphicFrame>
        <p:nvGraphicFramePr>
          <p:cNvPr id="26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2177077"/>
              </p:ext>
            </p:extLst>
          </p:nvPr>
        </p:nvGraphicFramePr>
        <p:xfrm>
          <a:off x="4185921" y="639763"/>
          <a:ext cx="7353618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7916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75322-1ED9-4E20-9A3C-B2B9C15E2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Way forward</a:t>
            </a:r>
            <a:endParaRPr lang="en-MU" sz="36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965351"/>
              </p:ext>
            </p:extLst>
          </p:nvPr>
        </p:nvGraphicFramePr>
        <p:xfrm>
          <a:off x="4800600" y="385763"/>
          <a:ext cx="7272338" cy="6286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BB8D5-00D3-46F2-B46C-3F2BA3579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5457824"/>
            <a:ext cx="1042988" cy="847379"/>
          </a:xfrm>
        </p:spPr>
        <p:txBody>
          <a:bodyPr/>
          <a:lstStyle/>
          <a:p>
            <a:endParaRPr lang="en-MU" dirty="0"/>
          </a:p>
        </p:txBody>
      </p:sp>
    </p:spTree>
    <p:extLst>
      <p:ext uri="{BB962C8B-B14F-4D97-AF65-F5344CB8AC3E}">
        <p14:creationId xmlns:p14="http://schemas.microsoft.com/office/powerpoint/2010/main" val="17481627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7EFDD04-6062-4701-8A04-12A8F035F387}"/>
              </a:ext>
            </a:extLst>
          </p:cNvPr>
          <p:cNvSpPr/>
          <p:nvPr/>
        </p:nvSpPr>
        <p:spPr>
          <a:xfrm>
            <a:off x="4249117" y="2967335"/>
            <a:ext cx="36937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2559021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0B703-071A-4686-9219-E3DF415A5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b="1"/>
              <a:t>OUTLINE</a:t>
            </a:r>
            <a:r>
              <a:rPr lang="en-US" dirty="0"/>
              <a:t> </a:t>
            </a:r>
            <a:endParaRPr lang="en-MU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803FAAF-4D96-4AEF-917C-F8FB7339B7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4330736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4567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9B48B-B2D6-437C-8D83-2EEDFEB58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>
                <a:solidFill>
                  <a:srgbClr val="0000FF"/>
                </a:solidFill>
              </a:rPr>
              <a:t>SME LANDSCAPE IN MAURITIUS </a:t>
            </a:r>
            <a:endParaRPr lang="en-MU" dirty="0">
              <a:solidFill>
                <a:srgbClr val="0000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548A2-39EF-4551-9C93-54247F17D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/>
              <a:t>Definition of SMEs in Mauritius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i="1" dirty="0">
                <a:solidFill>
                  <a:srgbClr val="0070C0"/>
                </a:solidFill>
              </a:rPr>
              <a:t>A</a:t>
            </a:r>
            <a:r>
              <a:rPr lang="en-GB" sz="2800" i="1" dirty="0">
                <a:solidFill>
                  <a:srgbClr val="0070C0"/>
                </a:solidFill>
              </a:rPr>
              <a:t>n enterprise with less than USD 1.5 million in annual sales</a:t>
            </a:r>
          </a:p>
          <a:p>
            <a:r>
              <a:rPr lang="en-GB" sz="3000" dirty="0"/>
              <a:t>Contribution to the Economy </a:t>
            </a:r>
          </a:p>
          <a:p>
            <a:pPr lvl="1"/>
            <a:r>
              <a:rPr lang="en-GB" sz="2800" i="1" dirty="0">
                <a:solidFill>
                  <a:srgbClr val="0070C0"/>
                </a:solidFill>
              </a:rPr>
              <a:t>40% of  GDP </a:t>
            </a:r>
          </a:p>
          <a:p>
            <a:pPr lvl="1"/>
            <a:r>
              <a:rPr lang="en-GB" sz="2800" i="1" dirty="0">
                <a:solidFill>
                  <a:srgbClr val="0070C0"/>
                </a:solidFill>
              </a:rPr>
              <a:t>55%  Employment (301,000  workers out of 552 000)</a:t>
            </a:r>
          </a:p>
          <a:p>
            <a:pPr lvl="1"/>
            <a:r>
              <a:rPr lang="en-GB" sz="2800" i="1" dirty="0">
                <a:solidFill>
                  <a:srgbClr val="0070C0"/>
                </a:solidFill>
              </a:rPr>
              <a:t>Less than  3%  Exports </a:t>
            </a:r>
          </a:p>
          <a:p>
            <a:pPr lvl="1"/>
            <a:r>
              <a:rPr lang="en-GB" sz="2800" i="1" dirty="0">
                <a:solidFill>
                  <a:srgbClr val="0070C0"/>
                </a:solidFill>
              </a:rPr>
              <a:t>In terms of value addition: USD 5 billion</a:t>
            </a:r>
          </a:p>
          <a:p>
            <a:pPr lvl="1"/>
            <a:endParaRPr lang="en-GB" sz="2800" i="1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en-GB" sz="2800" i="1" dirty="0">
                <a:solidFill>
                  <a:srgbClr val="0000FF"/>
                </a:solidFill>
              </a:rPr>
              <a:t>Aim : to make SMEs  the engine of growth -Projected to contribution around 50% of the GDP by 2026 and increase exports to 18%</a:t>
            </a:r>
          </a:p>
        </p:txBody>
      </p:sp>
    </p:spTree>
    <p:extLst>
      <p:ext uri="{BB962C8B-B14F-4D97-AF65-F5344CB8AC3E}">
        <p14:creationId xmlns:p14="http://schemas.microsoft.com/office/powerpoint/2010/main" val="1763268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C1FDE-8161-4454-825C-3381058B7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552796"/>
            <a:ext cx="3200400" cy="2286000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KEY CHALLENGES </a:t>
            </a:r>
            <a:endParaRPr lang="en-MU" sz="3600" dirty="0">
              <a:solidFill>
                <a:srgbClr val="FFFFFF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2D4AA9C-9E17-4B25-93D4-CE8263A56B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8504506"/>
              </p:ext>
            </p:extLst>
          </p:nvPr>
        </p:nvGraphicFramePr>
        <p:xfrm>
          <a:off x="4028440" y="552796"/>
          <a:ext cx="7706360" cy="6162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C07E8F-B67C-4996-B34B-7461F224B6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5273040"/>
            <a:ext cx="995680" cy="1032164"/>
          </a:xfrm>
        </p:spPr>
        <p:txBody>
          <a:bodyPr/>
          <a:lstStyle/>
          <a:p>
            <a:endParaRPr lang="en-MU" dirty="0"/>
          </a:p>
        </p:txBody>
      </p:sp>
    </p:spTree>
    <p:extLst>
      <p:ext uri="{BB962C8B-B14F-4D97-AF65-F5344CB8AC3E}">
        <p14:creationId xmlns:p14="http://schemas.microsoft.com/office/powerpoint/2010/main" val="133724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028283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>
                <a:solidFill>
                  <a:srgbClr val="0000FF"/>
                </a:solidFill>
              </a:rPr>
              <a:t>RESTRUCTURING SME ENVIRONMENT IN MAURITIUS- </a:t>
            </a:r>
            <a:r>
              <a:rPr lang="en-GB" sz="4400">
                <a:solidFill>
                  <a:srgbClr val="0000FF"/>
                </a:solidFill>
              </a:rPr>
              <a:t>Development of the 2026 SME Master Plan </a:t>
            </a:r>
            <a:br>
              <a:rPr lang="en-GB">
                <a:solidFill>
                  <a:srgbClr val="0070C0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440" y="1544320"/>
            <a:ext cx="10500360" cy="50850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>
              <a:solidFill>
                <a:srgbClr val="0070C0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400" u="sng" dirty="0">
                <a:solidFill>
                  <a:srgbClr val="0070C0"/>
                </a:solidFill>
              </a:rPr>
              <a:t>Objective 1:</a:t>
            </a:r>
            <a:r>
              <a:rPr lang="en-GB" sz="2400" dirty="0">
                <a:solidFill>
                  <a:srgbClr val="0070C0"/>
                </a:solidFill>
              </a:rPr>
              <a:t>  Improve SME competitiveness and growth through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rgbClr val="7030A0"/>
                </a:solidFill>
              </a:rPr>
              <a:t>improved productivity,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rgbClr val="7030A0"/>
                </a:solidFill>
              </a:rPr>
              <a:t>better quality products and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rgbClr val="7030A0"/>
                </a:solidFill>
              </a:rPr>
              <a:t> resiliency to compete in the global economy;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400" u="sng" dirty="0">
                <a:solidFill>
                  <a:srgbClr val="0070C0"/>
                </a:solidFill>
              </a:rPr>
              <a:t>Objective 2:</a:t>
            </a:r>
            <a:r>
              <a:rPr lang="en-GB" sz="2400" dirty="0">
                <a:solidFill>
                  <a:srgbClr val="0070C0"/>
                </a:solidFill>
              </a:rPr>
              <a:t> Foster high growth potential SMEs by :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rgbClr val="7030A0"/>
                </a:solidFill>
              </a:rPr>
              <a:t>nurturing start-ups and fostering entrepreneurship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rgbClr val="7030A0"/>
                </a:solidFill>
              </a:rPr>
              <a:t>supporting knowledge-based activities and disruptive (innovators) SMEs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400" u="sng" dirty="0">
                <a:solidFill>
                  <a:srgbClr val="0070C0"/>
                </a:solidFill>
              </a:rPr>
              <a:t>Objective 3</a:t>
            </a:r>
            <a:r>
              <a:rPr lang="en-GB" sz="2400" dirty="0">
                <a:solidFill>
                  <a:srgbClr val="0070C0"/>
                </a:solidFill>
              </a:rPr>
              <a:t>: Upgrade skills and job opportunities </a:t>
            </a:r>
            <a:endParaRPr lang="en-GB" sz="2400" dirty="0">
              <a:solidFill>
                <a:srgbClr val="FF0000"/>
              </a:solidFill>
            </a:endParaRPr>
          </a:p>
          <a:p>
            <a:pPr lvl="3"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rgbClr val="7030A0"/>
                </a:solidFill>
              </a:rPr>
              <a:t>address skill mismatch/ and upgrade human capital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400" u="sng" dirty="0">
                <a:solidFill>
                  <a:srgbClr val="0070C0"/>
                </a:solidFill>
              </a:rPr>
              <a:t>Objective 4</a:t>
            </a:r>
            <a:r>
              <a:rPr lang="en-GB" sz="2400" dirty="0">
                <a:solidFill>
                  <a:srgbClr val="0070C0"/>
                </a:solidFill>
              </a:rPr>
              <a:t>: Support SMEs  to improve design and value addition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rgbClr val="0070C0"/>
                </a:solidFill>
              </a:rPr>
              <a:t>	</a:t>
            </a:r>
            <a:r>
              <a:rPr lang="en-GB" sz="2400" dirty="0">
                <a:solidFill>
                  <a:srgbClr val="7030A0"/>
                </a:solidFill>
              </a:rPr>
              <a:t>research, development, innovation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400" u="sng" dirty="0">
                <a:solidFill>
                  <a:srgbClr val="0070C0"/>
                </a:solidFill>
              </a:rPr>
              <a:t>Objective 5:</a:t>
            </a:r>
            <a:r>
              <a:rPr lang="en-GB" sz="2400" dirty="0">
                <a:solidFill>
                  <a:srgbClr val="0070C0"/>
                </a:solidFill>
              </a:rPr>
              <a:t> Increase market access and exports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rgbClr val="0070C0"/>
                </a:solidFill>
              </a:rPr>
              <a:t> 	Market intelligence &amp;market development</a:t>
            </a:r>
          </a:p>
          <a:p>
            <a:pPr lvl="1" algn="just">
              <a:buFont typeface="Courier New" panose="02070309020205020404" pitchFamily="49" charset="0"/>
              <a:buChar char="o"/>
            </a:pP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222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E0A17D8-D8D2-4DC7-BEB3-2DBF622F5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0000FF"/>
                </a:solidFill>
              </a:rPr>
              <a:t>TRADECOM PROJECT</a:t>
            </a:r>
            <a:endParaRPr lang="en-MU" dirty="0">
              <a:solidFill>
                <a:srgbClr val="0000FF"/>
              </a:solidFill>
            </a:endParaRPr>
          </a:p>
        </p:txBody>
      </p:sp>
      <p:graphicFrame>
        <p:nvGraphicFramePr>
          <p:cNvPr id="20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753354"/>
              </p:ext>
            </p:extLst>
          </p:nvPr>
        </p:nvGraphicFramePr>
        <p:xfrm>
          <a:off x="1533843" y="1814034"/>
          <a:ext cx="10058400" cy="429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3228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9457"/>
            <a:ext cx="10515600" cy="1097279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Project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3840"/>
            <a:ext cx="10515600" cy="4795520"/>
          </a:xfrm>
        </p:spPr>
        <p:txBody>
          <a:bodyPr>
            <a:no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32 SMEs selected based on an agreed set of criteria taking into account the </a:t>
            </a:r>
            <a:r>
              <a:rPr lang="en-GB" sz="2400" dirty="0">
                <a:solidFill>
                  <a:srgbClr val="0070C0"/>
                </a:solidFill>
              </a:rPr>
              <a:t>country-wide SME strategy and ‘new pillars’ of the economy</a:t>
            </a:r>
            <a:endParaRPr lang="en-US" sz="2400" dirty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en-GB" sz="2400" i="1" dirty="0">
                <a:solidFill>
                  <a:srgbClr val="0070C0"/>
                </a:solidFill>
              </a:rPr>
              <a:t>	-</a:t>
            </a:r>
            <a:r>
              <a:rPr lang="en-GB" sz="2400" i="1" u="sng" dirty="0">
                <a:solidFill>
                  <a:srgbClr val="0070C0"/>
                </a:solidFill>
              </a:rPr>
              <a:t>Sectors</a:t>
            </a:r>
            <a:r>
              <a:rPr lang="en-GB" sz="2400" i="1" dirty="0">
                <a:solidFill>
                  <a:srgbClr val="0070C0"/>
                </a:solidFill>
              </a:rPr>
              <a:t>:</a:t>
            </a:r>
            <a:r>
              <a:rPr lang="en-GB" sz="2400" dirty="0">
                <a:solidFill>
                  <a:srgbClr val="0070C0"/>
                </a:solidFill>
              </a:rPr>
              <a:t> Textile and Apparel; </a:t>
            </a:r>
            <a:r>
              <a:rPr lang="en-GB" sz="2400" dirty="0" err="1">
                <a:solidFill>
                  <a:srgbClr val="0070C0"/>
                </a:solidFill>
              </a:rPr>
              <a:t>Agro</a:t>
            </a:r>
            <a:r>
              <a:rPr lang="en-GB" sz="2400" dirty="0">
                <a:solidFill>
                  <a:srgbClr val="0070C0"/>
                </a:solidFill>
              </a:rPr>
              <a:t>-products and Foodstuff; Jewellery; Light Manufacturing and Engineering (e.g. optical, medical, plastics, innovative products);</a:t>
            </a:r>
            <a:endParaRPr lang="en-US" sz="2400" dirty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en-GB" sz="2400" i="1" dirty="0">
                <a:solidFill>
                  <a:srgbClr val="0070C0"/>
                </a:solidFill>
              </a:rPr>
              <a:t>	- </a:t>
            </a:r>
            <a:r>
              <a:rPr lang="en-GB" sz="2400" i="1" u="sng" dirty="0">
                <a:solidFill>
                  <a:srgbClr val="0070C0"/>
                </a:solidFill>
              </a:rPr>
              <a:t>Innovation component</a:t>
            </a:r>
            <a:r>
              <a:rPr lang="en-GB" sz="2400" i="1" dirty="0">
                <a:solidFill>
                  <a:srgbClr val="0070C0"/>
                </a:solidFill>
              </a:rPr>
              <a:t>:</a:t>
            </a:r>
            <a:r>
              <a:rPr lang="en-GB" sz="2400" dirty="0">
                <a:solidFill>
                  <a:srgbClr val="0070C0"/>
                </a:solidFill>
              </a:rPr>
              <a:t> Goods and/or services involving new technologies or ground-breaking business models;</a:t>
            </a:r>
            <a:endParaRPr lang="en-US" sz="2400" dirty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en-GB" sz="2400" i="1" dirty="0">
                <a:solidFill>
                  <a:srgbClr val="0070C0"/>
                </a:solidFill>
              </a:rPr>
              <a:t>	- </a:t>
            </a:r>
            <a:r>
              <a:rPr lang="en-GB" sz="2400" i="1" u="sng" dirty="0">
                <a:solidFill>
                  <a:srgbClr val="0070C0"/>
                </a:solidFill>
              </a:rPr>
              <a:t>Ownership: </a:t>
            </a:r>
            <a:r>
              <a:rPr lang="en-GB" sz="2400" dirty="0">
                <a:solidFill>
                  <a:srgbClr val="0070C0"/>
                </a:solidFill>
              </a:rPr>
              <a:t>Business owned and managed by either women entrepreneurs or youth entrepreneurs;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2400" i="1" dirty="0">
                <a:solidFill>
                  <a:srgbClr val="0070C0"/>
                </a:solidFill>
              </a:rPr>
              <a:t>	- </a:t>
            </a:r>
            <a:r>
              <a:rPr lang="en-GB" sz="2400" i="1" u="sng" dirty="0">
                <a:solidFill>
                  <a:srgbClr val="0070C0"/>
                </a:solidFill>
              </a:rPr>
              <a:t>Existing and potential export markets</a:t>
            </a:r>
            <a:r>
              <a:rPr lang="en-GB" sz="2400" i="1" dirty="0">
                <a:solidFill>
                  <a:srgbClr val="0070C0"/>
                </a:solidFill>
              </a:rPr>
              <a:t>: E</a:t>
            </a:r>
            <a:r>
              <a:rPr lang="en-GB" sz="2400" dirty="0">
                <a:solidFill>
                  <a:srgbClr val="0070C0"/>
                </a:solidFill>
              </a:rPr>
              <a:t>nterprises</a:t>
            </a:r>
            <a:r>
              <a:rPr lang="en-GB" sz="2400" i="1" dirty="0">
                <a:solidFill>
                  <a:srgbClr val="0070C0"/>
                </a:solidFill>
              </a:rPr>
              <a:t> </a:t>
            </a:r>
            <a:r>
              <a:rPr lang="en-GB" sz="2400" dirty="0">
                <a:solidFill>
                  <a:srgbClr val="0070C0"/>
                </a:solidFill>
              </a:rPr>
              <a:t>already exporting or those considered close to export readiness.</a:t>
            </a:r>
            <a:endParaRPr lang="en-US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98A0B045-1EE0-4EBD-A629-191ACCC3595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19861303"/>
                  </p:ext>
                </p:extLst>
              </p:nvPr>
            </p:nvGraphicFramePr>
            <p:xfrm>
              <a:off x="-3484880" y="5716270"/>
              <a:ext cx="3048000" cy="1714500"/>
            </p:xfrm>
            <a:graphic>
              <a:graphicData uri="http://schemas.microsoft.com/office/powerpoint/2016/slidezoom">
                <pslz:sldZm>
                  <pslz:sldZmObj sldId="264" cId="1438390013">
                    <pslz:zmPr id="{8070D523-83D8-4451-AE9C-87D72658F416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8A0B045-1EE0-4EBD-A629-191ACCC3595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3484880" y="5716270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38390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3AB4A20-84A0-4A6C-A5DE-6A399DE306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4053145"/>
              </p:ext>
            </p:extLst>
          </p:nvPr>
        </p:nvGraphicFramePr>
        <p:xfrm>
          <a:off x="1097280" y="286603"/>
          <a:ext cx="10058400" cy="719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7BD34AB-1967-4813-838A-8D6101DBF6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5084916"/>
              </p:ext>
            </p:extLst>
          </p:nvPr>
        </p:nvGraphicFramePr>
        <p:xfrm>
          <a:off x="487680" y="1239520"/>
          <a:ext cx="11297920" cy="5618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39633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Project Implementation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F62DF9-091E-4849-A952-02E51A00A8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168183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18294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929</Words>
  <Application>Microsoft Office PowerPoint</Application>
  <PresentationFormat>Widescreen</PresentationFormat>
  <Paragraphs>151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Calibri</vt:lpstr>
      <vt:lpstr>Calibri Light</vt:lpstr>
      <vt:lpstr>Courier New</vt:lpstr>
      <vt:lpstr>Times New Roman</vt:lpstr>
      <vt:lpstr>Wingdings</vt:lpstr>
      <vt:lpstr>Retrospect</vt:lpstr>
      <vt:lpstr>          ENHANCING COMPETITIVENESS OF EXPORTING SMES UNDER THE ECONOMIC PARTNERSHIP AGREEMENT</vt:lpstr>
      <vt:lpstr>OUTLINE </vt:lpstr>
      <vt:lpstr>SME LANDSCAPE IN MAURITIUS </vt:lpstr>
      <vt:lpstr>KEY CHALLENGES </vt:lpstr>
      <vt:lpstr>RESTRUCTURING SME ENVIRONMENT IN MAURITIUS- Development of the 2026 SME Master Plan  </vt:lpstr>
      <vt:lpstr>TRADECOM PROJECT</vt:lpstr>
      <vt:lpstr>Project Implementation</vt:lpstr>
      <vt:lpstr>PowerPoint Presentation</vt:lpstr>
      <vt:lpstr>Project Implementation</vt:lpstr>
      <vt:lpstr>Findings on Quality Management </vt:lpstr>
      <vt:lpstr>Project Implementation</vt:lpstr>
      <vt:lpstr>Project Implementation</vt:lpstr>
      <vt:lpstr>HOW THE TRADECOM PROJECT DIFFERS FROM OTHER PROJECTS</vt:lpstr>
      <vt:lpstr>Project Sustainability</vt:lpstr>
      <vt:lpstr>Way forward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Enhancing competitiveness of Exporting SMEs under the Economic Partnership Agreement</dc:title>
  <dc:creator>Mandusha</dc:creator>
  <cp:lastModifiedBy>mandusharambaccussing@outlook.com</cp:lastModifiedBy>
  <cp:revision>37</cp:revision>
  <dcterms:created xsi:type="dcterms:W3CDTF">2018-02-14T19:34:29Z</dcterms:created>
  <dcterms:modified xsi:type="dcterms:W3CDTF">2018-02-19T11:05:40Z</dcterms:modified>
</cp:coreProperties>
</file>